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6" r:id="rId3"/>
    <p:sldId id="286" r:id="rId4"/>
    <p:sldId id="281" r:id="rId5"/>
    <p:sldId id="292" r:id="rId6"/>
    <p:sldId id="294" r:id="rId7"/>
    <p:sldId id="295" r:id="rId8"/>
    <p:sldId id="291" r:id="rId9"/>
    <p:sldId id="296" r:id="rId10"/>
    <p:sldId id="293" r:id="rId11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272" autoAdjust="0"/>
  </p:normalViewPr>
  <p:slideViewPr>
    <p:cSldViewPr snapToGrid="0" showGuides="1">
      <p:cViewPr varScale="1">
        <p:scale>
          <a:sx n="110" d="100"/>
          <a:sy n="110" d="100"/>
        </p:scale>
        <p:origin x="1080" y="1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E6BECAD-2469-4662-8BC2-3A273568BB50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0934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7CEB525-8922-476D-AE7C-505929DF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15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D220898-B0F8-420A-852C-327ACB124B36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21D82B7-567F-4626-B8A5-65F82982C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9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Доброе</a:t>
            </a:r>
            <a:r>
              <a:rPr lang="ru-RU" baseline="0" dirty="0"/>
              <a:t> утро уважаемые коллеги!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D82B7-567F-4626-B8A5-65F82982CC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24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18FD2-5E6D-1E8B-9729-CE644063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0A53D2-4674-DB33-5705-BFBBFA129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D50993-9F00-A732-DA37-271DFB015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FEAA0D-6460-FE3C-F1B3-1A13C0041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D82B7-567F-4626-B8A5-65F82982CCC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8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18FD2-5E6D-1E8B-9729-CE644063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0A53D2-4674-DB33-5705-BFBBFA129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D50993-9F00-A732-DA37-271DFB015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FEAA0D-6460-FE3C-F1B3-1A13C0041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D82B7-567F-4626-B8A5-65F82982CC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18FD2-5E6D-1E8B-9729-CE644063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0A53D2-4674-DB33-5705-BFBBFA129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D50993-9F00-A732-DA37-271DFB015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FEAA0D-6460-FE3C-F1B3-1A13C0041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D82B7-567F-4626-B8A5-65F82982CCC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18FD2-5E6D-1E8B-9729-CE644063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0A53D2-4674-DB33-5705-BFBBFA129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D50993-9F00-A732-DA37-271DFB015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FEAA0D-6460-FE3C-F1B3-1A13C0041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D82B7-567F-4626-B8A5-65F82982CCC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18FD2-5E6D-1E8B-9729-CE644063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0A53D2-4674-DB33-5705-BFBBFA129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D50993-9F00-A732-DA37-271DFB015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FEAA0D-6460-FE3C-F1B3-1A13C0041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D82B7-567F-4626-B8A5-65F82982CCC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8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D82B7-567F-4626-B8A5-65F82982CCC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45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18FD2-5E6D-1E8B-9729-CE644063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0A53D2-4674-DB33-5705-BFBBFA129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D50993-9F00-A732-DA37-271DFB015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FEAA0D-6460-FE3C-F1B3-1A13C0041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D82B7-567F-4626-B8A5-65F82982CCC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4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18FD2-5E6D-1E8B-9729-CE644063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0A53D2-4674-DB33-5705-BFBBFA129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D50993-9F00-A732-DA37-271DFB015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FEAA0D-6460-FE3C-F1B3-1A13C0041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D82B7-567F-4626-B8A5-65F82982CCC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2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FA3B7-7608-9BD9-D9CF-D0FF2E5C1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BF81D6A-1BBF-638D-D08D-62D17BF3B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D12F1EA-96A5-0D3F-CB6D-44F5AEFED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14B707-3B61-C5C8-60CC-084041A00C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D82B7-567F-4626-B8A5-65F82982CCC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5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20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6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468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0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56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0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9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9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6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3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5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4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1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3383-EBCA-43B6-9786-D2ED494E7847}" type="datetimeFigureOut">
              <a:rPr lang="ru-RU" smtClean="0"/>
              <a:pPr/>
              <a:t>21.10.2025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9976CA-0D2D-4A10-BA70-FD613A759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2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7270" y="1738692"/>
            <a:ext cx="8915399" cy="23846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 мероприятиях по профилактике безопасности дорожного движения с обучающимися и их родителями 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полугодии 2025-2026 учебного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1958" y="5649362"/>
            <a:ext cx="7921792" cy="853796"/>
          </a:xfrm>
        </p:spPr>
        <p:txBody>
          <a:bodyPr>
            <a:normAutofit lnSpcReduction="10000"/>
          </a:bodyPr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22 октября 2025 года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9E4873-864A-0A79-1B98-7B7049133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4" y="81288"/>
            <a:ext cx="1797306" cy="13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6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28F9-BE24-A128-C27F-1C39052F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77785"/>
              </p:ext>
            </p:extLst>
          </p:nvPr>
        </p:nvGraphicFramePr>
        <p:xfrm>
          <a:off x="308289" y="440342"/>
          <a:ext cx="10871977" cy="6260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9570">
                  <a:extLst>
                    <a:ext uri="{9D8B030D-6E8A-4147-A177-3AD203B41FA5}">
                      <a16:colId xmlns:a16="http://schemas.microsoft.com/office/drawing/2014/main" val="1385574063"/>
                    </a:ext>
                  </a:extLst>
                </a:gridCol>
                <a:gridCol w="2902407">
                  <a:extLst>
                    <a:ext uri="{9D8B030D-6E8A-4147-A177-3AD203B41FA5}">
                      <a16:colId xmlns:a16="http://schemas.microsoft.com/office/drawing/2014/main" val="1029245521"/>
                    </a:ext>
                  </a:extLst>
                </a:gridCol>
              </a:tblGrid>
              <a:tr h="193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 ТУ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ДО, мероприятия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Хэштег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469184"/>
                  </a:ext>
                </a:extLst>
              </a:tr>
              <a:tr h="510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Общие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хештеги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для различных мероприятий по профилактике ДДТТ (акции, конкурсы, занятия, минутки безопасности, тематические недели/месячники)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#БДДвШколе #БДДвСаду #ЮИД63 #БДД63 #Засветись63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950127"/>
                  </a:ext>
                </a:extLst>
              </a:tr>
              <a:tr h="510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Мероприятия с родителями (родительские патрули, мастер-классы, вебинары, онлайн-конференции, конкурсы, родительские собрания)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#</a:t>
                      </a:r>
                      <a:r>
                        <a:rPr lang="ru-RU" sz="1400" b="1">
                          <a:effectLst/>
                        </a:rPr>
                        <a:t>РодительскийПатруль63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468729"/>
                  </a:ext>
                </a:extLst>
              </a:tr>
              <a:tr h="771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Мероприятия с педагогическими работниками (курсы повышения квалификации, участие в мероприятиях советников директоров, педагогов образовательных организаций, вебинары, конференции)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#ПедагогиЗаБДД63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3470"/>
                  </a:ext>
                </a:extLst>
              </a:tr>
              <a:tr h="524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Мероприятия с сотрудниками Госавтоинспекции (беседы и лекции, практические занятия, совместные рейды, проведение конкурсов и акций)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#УчимПДДсГАИ63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704512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Поволжское ТУ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#ПоволжьеДДТТ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031791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Центральное ТУ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</a:t>
                      </a:r>
                      <a:r>
                        <a:rPr lang="ru-RU" sz="1400" b="1" dirty="0" err="1">
                          <a:effectLst/>
                        </a:rPr>
                        <a:t>ЦентральноеДДТТ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253707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Западное ТУ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#ЗападноеДДТТ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354130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Кинельское ТУ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</a:t>
                      </a:r>
                      <a:r>
                        <a:rPr lang="ru-RU" sz="1400" b="1" dirty="0" err="1">
                          <a:effectLst/>
                        </a:rPr>
                        <a:t>КинельДДТТ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055570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Отрадненское ТУ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#ОтрадныйДДТТ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17368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Южное ТУ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#ЮжноеДДТТ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426543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Юго-Восточное ТУ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#ЮгоВосточноеДДТТ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80268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Юго-Западное ТУ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</a:t>
                      </a:r>
                      <a:r>
                        <a:rPr lang="ru-RU" sz="1400" b="1" dirty="0" err="1">
                          <a:effectLst/>
                        </a:rPr>
                        <a:t>ЮгоЗападноеДДТТ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61883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Северное ТУ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#СеверноеДДТТ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446322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Северо-Западное ТУ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#СевероЗападноеДДТТ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145296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Северо-Восточное ТУ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#СевероВосточноеДДТТ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62277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Самарское ТУ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#СамараДДТТ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61601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г.о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 Самара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#ДОСамараДДТТ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37212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Тольяттинское ТУ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#ТольяттиДДТТ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3114"/>
                  </a:ext>
                </a:extLst>
              </a:tr>
              <a:tr h="248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ДО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г.о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 Тольятти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#</a:t>
                      </a:r>
                      <a:r>
                        <a:rPr lang="ru-RU" sz="1400" b="1" dirty="0" err="1">
                          <a:effectLst/>
                        </a:rPr>
                        <a:t>ДОТольяттиДДТТ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41" marR="436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4174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123" y="-5"/>
            <a:ext cx="1140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Хештеги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для размещения в публикациях при освещении мероприятий по БДД в социальных сетях </a:t>
            </a:r>
          </a:p>
        </p:txBody>
      </p:sp>
    </p:spTree>
    <p:extLst>
      <p:ext uri="{BB962C8B-B14F-4D97-AF65-F5344CB8AC3E}">
        <p14:creationId xmlns:p14="http://schemas.microsoft.com/office/powerpoint/2010/main" val="415700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28F9-BE24-A128-C27F-1C39052F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DEFE49-0487-ADDD-94F8-70C49425090F}"/>
              </a:ext>
            </a:extLst>
          </p:cNvPr>
          <p:cNvSpPr/>
          <p:nvPr/>
        </p:nvSpPr>
        <p:spPr>
          <a:xfrm>
            <a:off x="927279" y="190332"/>
            <a:ext cx="943592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по профилактике детского дорожно-транспортного травматизма</a:t>
            </a:r>
          </a:p>
          <a:p>
            <a:pPr marR="26924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летний период (01.06.2025 по 31.08.2025)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06916"/>
              </p:ext>
            </p:extLst>
          </p:nvPr>
        </p:nvGraphicFramePr>
        <p:xfrm>
          <a:off x="377354" y="1157816"/>
          <a:ext cx="7906568" cy="551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941">
                  <a:extLst>
                    <a:ext uri="{9D8B030D-6E8A-4147-A177-3AD203B41FA5}">
                      <a16:colId xmlns:a16="http://schemas.microsoft.com/office/drawing/2014/main" val="3764652121"/>
                    </a:ext>
                  </a:extLst>
                </a:gridCol>
                <a:gridCol w="4831457">
                  <a:extLst>
                    <a:ext uri="{9D8B030D-6E8A-4147-A177-3AD203B41FA5}">
                      <a16:colId xmlns:a16="http://schemas.microsoft.com/office/drawing/2014/main" val="2811026309"/>
                    </a:ext>
                  </a:extLst>
                </a:gridCol>
                <a:gridCol w="1259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085">
                  <a:extLst>
                    <a:ext uri="{9D8B030D-6E8A-4147-A177-3AD203B41FA5}">
                      <a16:colId xmlns:a16="http://schemas.microsoft.com/office/drawing/2014/main" val="3830761475"/>
                    </a:ext>
                  </a:extLst>
                </a:gridCol>
              </a:tblGrid>
              <a:tr h="94397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 п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775778"/>
                  </a:ext>
                </a:extLst>
              </a:tr>
              <a:tr h="764171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Мероприятия для детей по профилактике детского дорожного-транспортного травматизма</a:t>
                      </a:r>
                      <a:endParaRPr lang="ru-RU" sz="17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3658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5188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(+41,8%)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921286"/>
                  </a:ext>
                </a:extLst>
              </a:tr>
              <a:tr h="764171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Профильные смены</a:t>
                      </a:r>
                      <a:r>
                        <a:rPr lang="ru-RU" sz="1700" b="0" u="none" strike="noStrike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для отрядов ЮИД и профилактике детского дорожно-транспортного травматизма</a:t>
                      </a:r>
                      <a:endParaRPr lang="ru-RU" sz="17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76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(+11,7%)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858599"/>
                  </a:ext>
                </a:extLst>
              </a:tr>
              <a:tr h="546907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Выходы родительских патрулей</a:t>
                      </a:r>
                      <a:endParaRPr lang="ru-RU" sz="17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3248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(+40,3%)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708330"/>
                  </a:ext>
                </a:extLst>
              </a:tr>
              <a:tr h="1078829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Число образовательных учреждений на сайте которых размещены ссылки на видеоролики (материалы) по профилактике детского дорожно-транспортного травматизма </a:t>
                      </a:r>
                      <a:endParaRPr lang="ru-RU" sz="17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1320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1978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(+49,8%)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88672"/>
                  </a:ext>
                </a:extLst>
              </a:tr>
              <a:tr h="1078829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j-lt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Число родительских групп в мессенджерах, в которых размещены видеоролики по профилактике детского дорожно-транспортного травматизма</a:t>
                      </a:r>
                      <a:endParaRPr lang="ru-RU" sz="17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10390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12586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(+21,1%)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191879"/>
                  </a:ext>
                </a:extLst>
              </a:tr>
            </a:tbl>
          </a:graphicData>
        </a:graphic>
      </p:graphicFrame>
      <p:pic>
        <p:nvPicPr>
          <p:cNvPr id="1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33" y="699121"/>
            <a:ext cx="3264030" cy="15072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"/>
          <a:stretch/>
        </p:blipFill>
        <p:spPr>
          <a:xfrm>
            <a:off x="8634342" y="2348433"/>
            <a:ext cx="2851812" cy="20117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39A704-66BB-E3F6-A76A-6D9C905AF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33" y="4502329"/>
            <a:ext cx="3264030" cy="217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2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28F9-BE24-A128-C27F-1C39052F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DEFE49-0487-ADDD-94F8-70C49425090F}"/>
              </a:ext>
            </a:extLst>
          </p:cNvPr>
          <p:cNvSpPr/>
          <p:nvPr/>
        </p:nvSpPr>
        <p:spPr>
          <a:xfrm>
            <a:off x="190500" y="57619"/>
            <a:ext cx="10972799" cy="960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Участие родительских объединений (родительских патрулей) и вовлеченность родителей </a:t>
            </a:r>
            <a:endParaRPr lang="en-US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6924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мероприятия по профилактике детского дорожно-транспортного травматизма </a:t>
            </a:r>
            <a:endParaRPr lang="en-US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6924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период с 1 июня по 31 августа 2025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3831"/>
              </p:ext>
            </p:extLst>
          </p:nvPr>
        </p:nvGraphicFramePr>
        <p:xfrm>
          <a:off x="190499" y="1120804"/>
          <a:ext cx="11651435" cy="526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001">
                  <a:extLst>
                    <a:ext uri="{9D8B030D-6E8A-4147-A177-3AD203B41FA5}">
                      <a16:colId xmlns:a16="http://schemas.microsoft.com/office/drawing/2014/main" val="1134832021"/>
                    </a:ext>
                  </a:extLst>
                </a:gridCol>
                <a:gridCol w="7724228">
                  <a:extLst>
                    <a:ext uri="{9D8B030D-6E8A-4147-A177-3AD203B41FA5}">
                      <a16:colId xmlns:a16="http://schemas.microsoft.com/office/drawing/2014/main" val="3245065171"/>
                    </a:ext>
                  </a:extLst>
                </a:gridCol>
                <a:gridCol w="1659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103">
                  <a:extLst>
                    <a:ext uri="{9D8B030D-6E8A-4147-A177-3AD203B41FA5}">
                      <a16:colId xmlns:a16="http://schemas.microsoft.com/office/drawing/2014/main" val="200207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№ п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03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/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/>
                        <a:t>Количество родительских объединений (родительских</a:t>
                      </a:r>
                      <a:r>
                        <a:rPr lang="ru-RU" sz="1700" b="1" baseline="0" dirty="0"/>
                        <a:t> </a:t>
                      </a:r>
                      <a:r>
                        <a:rPr lang="ru-RU" sz="1700" b="1" dirty="0"/>
                        <a:t>патрулей)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575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612 </a:t>
                      </a:r>
                      <a:r>
                        <a:rPr lang="ru-RU" sz="1700" dirty="0">
                          <a:solidFill>
                            <a:srgbClr val="FF0000"/>
                          </a:solidFill>
                        </a:rPr>
                        <a:t>(+6,4%)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257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/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/>
                        <a:t>Количество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мероприятий с участием</a:t>
                      </a:r>
                      <a:r>
                        <a:rPr lang="ru-RU" sz="17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родительских объединений </a:t>
                      </a:r>
                      <a:r>
                        <a:rPr lang="ru-RU" sz="1700" b="1" dirty="0"/>
                        <a:t>(родительских патрулей)</a:t>
                      </a:r>
                      <a:r>
                        <a:rPr lang="ru-RU" sz="1700" b="1" baseline="0" dirty="0"/>
                        <a:t>, </a:t>
                      </a:r>
                      <a:r>
                        <a:rPr lang="ru-RU" sz="1700" b="0" dirty="0"/>
                        <a:t>в том числе: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2315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3248 </a:t>
                      </a:r>
                      <a:r>
                        <a:rPr lang="ru-RU" sz="1700" dirty="0">
                          <a:solidFill>
                            <a:srgbClr val="FF0000"/>
                          </a:solidFill>
                        </a:rPr>
                        <a:t>(+40,3%)</a:t>
                      </a:r>
                      <a:endParaRPr lang="ru-RU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309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/>
                        <a:t>2.1.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/>
                        <a:t>по контролю за соблюдением детьми правил дорожного</a:t>
                      </a:r>
                      <a:r>
                        <a:rPr lang="ru-RU" sz="1700" b="0" baseline="0" dirty="0"/>
                        <a:t> </a:t>
                      </a:r>
                      <a:r>
                        <a:rPr lang="ru-RU" sz="1700" b="0" dirty="0"/>
                        <a:t>движения вблизи ОУ и по пути следования </a:t>
                      </a:r>
                      <a:r>
                        <a:rPr lang="ru-RU" sz="1700" b="0" dirty="0">
                          <a:solidFill>
                            <a:srgbClr val="FF0000"/>
                          </a:solidFill>
                        </a:rPr>
                        <a:t>«ДОМ-ШКОЛА-ДОМ»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739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1110 </a:t>
                      </a:r>
                      <a:r>
                        <a:rPr lang="ru-RU" sz="1700" dirty="0">
                          <a:solidFill>
                            <a:srgbClr val="FF0000"/>
                          </a:solidFill>
                        </a:rPr>
                        <a:t>(+50,2%)</a:t>
                      </a:r>
                      <a:endParaRPr lang="ru-RU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79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/>
                        <a:t>2.2.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/>
                        <a:t>по контролю за использованием</a:t>
                      </a:r>
                      <a:r>
                        <a:rPr lang="ru-RU" sz="1700" b="0" baseline="0" dirty="0"/>
                        <a:t> </a:t>
                      </a:r>
                      <a:r>
                        <a:rPr lang="ru-RU" sz="1700" b="0" dirty="0" err="1">
                          <a:solidFill>
                            <a:srgbClr val="FF0000"/>
                          </a:solidFill>
                        </a:rPr>
                        <a:t>световозвращающих</a:t>
                      </a:r>
                      <a:r>
                        <a:rPr lang="ru-RU" sz="17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700" b="0" dirty="0">
                          <a:solidFill>
                            <a:srgbClr val="FF0000"/>
                          </a:solidFill>
                        </a:rPr>
                        <a:t>элементов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437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656 </a:t>
                      </a:r>
                      <a:r>
                        <a:rPr lang="ru-RU" sz="1700" dirty="0">
                          <a:solidFill>
                            <a:srgbClr val="FF0000"/>
                          </a:solidFill>
                        </a:rPr>
                        <a:t>(+50,1%)</a:t>
                      </a:r>
                      <a:endParaRPr lang="ru-RU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025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/>
                        <a:t>2.3.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/>
                        <a:t>по контролю за использованием</a:t>
                      </a:r>
                      <a:r>
                        <a:rPr lang="ru-RU" sz="1700" b="0" baseline="0" dirty="0"/>
                        <a:t> </a:t>
                      </a:r>
                      <a:r>
                        <a:rPr lang="ru-RU" sz="1700" b="0" dirty="0"/>
                        <a:t>родителями </a:t>
                      </a:r>
                      <a:r>
                        <a:rPr lang="ru-RU" sz="1700" b="0" dirty="0">
                          <a:solidFill>
                            <a:srgbClr val="FF0000"/>
                          </a:solidFill>
                        </a:rPr>
                        <a:t>детских</a:t>
                      </a:r>
                      <a:r>
                        <a:rPr lang="ru-RU" sz="17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700" b="0" dirty="0">
                          <a:solidFill>
                            <a:srgbClr val="FF0000"/>
                          </a:solidFill>
                        </a:rPr>
                        <a:t>удерживающих устройств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526 </a:t>
                      </a:r>
                      <a:r>
                        <a:rPr lang="ru-RU" sz="1700" dirty="0">
                          <a:solidFill>
                            <a:srgbClr val="FF0000"/>
                          </a:solidFill>
                        </a:rPr>
                        <a:t>(+50,3%)</a:t>
                      </a:r>
                      <a:endParaRPr lang="ru-RU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96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/>
                        <a:t>2.4.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/>
                        <a:t>по контролю за соблюдением правил передвижения</a:t>
                      </a:r>
                      <a:r>
                        <a:rPr lang="ru-RU" sz="1700" b="0" baseline="0" dirty="0"/>
                        <a:t> </a:t>
                      </a:r>
                      <a:r>
                        <a:rPr lang="ru-RU" sz="1700" b="0" dirty="0"/>
                        <a:t>несовершеннолетних на </a:t>
                      </a:r>
                      <a:r>
                        <a:rPr lang="ru-RU" sz="1700" b="0" dirty="0">
                          <a:solidFill>
                            <a:srgbClr val="FF0000"/>
                          </a:solidFill>
                        </a:rPr>
                        <a:t>велосипедах, самокатах</a:t>
                      </a:r>
                      <a:r>
                        <a:rPr lang="ru-RU" sz="17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700" b="0" dirty="0">
                          <a:solidFill>
                            <a:srgbClr val="FF0000"/>
                          </a:solidFill>
                        </a:rPr>
                        <a:t>и средствах индивидуальной мобильности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737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956 </a:t>
                      </a:r>
                      <a:r>
                        <a:rPr lang="ru-RU" sz="1700" dirty="0">
                          <a:solidFill>
                            <a:srgbClr val="FF0000"/>
                          </a:solidFill>
                        </a:rPr>
                        <a:t>(+29,7%)</a:t>
                      </a:r>
                      <a:endParaRPr lang="ru-RU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11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/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/>
                        <a:t>Количество мероприятий по профилактике ДДТТ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с участием родителей</a:t>
                      </a:r>
                      <a:r>
                        <a:rPr lang="ru-RU" sz="1700" b="1" baseline="0" dirty="0"/>
                        <a:t> </a:t>
                      </a:r>
                      <a:r>
                        <a:rPr lang="ru-RU" sz="1700" b="1" dirty="0"/>
                        <a:t>обучающихся (форумы,</a:t>
                      </a:r>
                      <a:r>
                        <a:rPr lang="ru-RU" sz="1700" b="1" baseline="0" dirty="0"/>
                        <a:t> </a:t>
                      </a:r>
                      <a:r>
                        <a:rPr lang="ru-RU" sz="1700" b="1" dirty="0"/>
                        <a:t>вебинары, квесты, акции и </a:t>
                      </a:r>
                      <a:r>
                        <a:rPr lang="ru-RU" sz="1700" b="1" dirty="0" err="1"/>
                        <a:t>др</a:t>
                      </a:r>
                      <a:r>
                        <a:rPr lang="ru-RU" sz="1700" b="1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984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1176 </a:t>
                      </a:r>
                      <a:r>
                        <a:rPr lang="ru-RU" sz="1700" dirty="0">
                          <a:solidFill>
                            <a:srgbClr val="FF0000"/>
                          </a:solidFill>
                        </a:rPr>
                        <a:t>(+6,4%)</a:t>
                      </a:r>
                      <a:endParaRPr lang="ru-RU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477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1" dirty="0"/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/>
                        <a:t>Количество совместных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мероприятий для детей</a:t>
                      </a:r>
                      <a:r>
                        <a:rPr lang="ru-RU" sz="17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</a:rPr>
                        <a:t>и их родителей </a:t>
                      </a:r>
                      <a:r>
                        <a:rPr lang="ru-RU" sz="1700" b="1" dirty="0"/>
                        <a:t>(законных представителей)</a:t>
                      </a:r>
                      <a:r>
                        <a:rPr lang="ru-RU" sz="1700" b="1" baseline="0" dirty="0"/>
                        <a:t> </a:t>
                      </a:r>
                      <a:r>
                        <a:rPr lang="ru-RU" sz="1700" b="1" dirty="0"/>
                        <a:t>по тематике, связанной с безопасностью дорожного</a:t>
                      </a:r>
                      <a:r>
                        <a:rPr lang="ru-RU" sz="1700" b="1" baseline="0" dirty="0"/>
                        <a:t> </a:t>
                      </a:r>
                      <a:r>
                        <a:rPr lang="ru-RU" sz="1700" b="1" dirty="0"/>
                        <a:t>движения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586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880 </a:t>
                      </a:r>
                      <a:r>
                        <a:rPr lang="ru-RU" sz="1700" dirty="0">
                          <a:solidFill>
                            <a:srgbClr val="FF0000"/>
                          </a:solidFill>
                        </a:rPr>
                        <a:t>(+6,4%)</a:t>
                      </a:r>
                      <a:endParaRPr lang="ru-RU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585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65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28F9-BE24-A128-C27F-1C39052F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DEFE49-0487-ADDD-94F8-70C49425090F}"/>
              </a:ext>
            </a:extLst>
          </p:cNvPr>
          <p:cNvSpPr/>
          <p:nvPr/>
        </p:nvSpPr>
        <p:spPr>
          <a:xfrm>
            <a:off x="257176" y="89506"/>
            <a:ext cx="1054360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Мероприятия «Федеральной недели безопасности дорожного движения» (ФНБ-2025)</a:t>
            </a:r>
          </a:p>
          <a:p>
            <a:pPr marR="26924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15.09.2025 по 21.09.2025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82626"/>
              </p:ext>
            </p:extLst>
          </p:nvPr>
        </p:nvGraphicFramePr>
        <p:xfrm>
          <a:off x="257176" y="827333"/>
          <a:ext cx="11563348" cy="5785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124">
                  <a:extLst>
                    <a:ext uri="{9D8B030D-6E8A-4147-A177-3AD203B41FA5}">
                      <a16:colId xmlns:a16="http://schemas.microsoft.com/office/drawing/2014/main" val="3084610500"/>
                    </a:ext>
                  </a:extLst>
                </a:gridCol>
                <a:gridCol w="8846408">
                  <a:extLst>
                    <a:ext uri="{9D8B030D-6E8A-4147-A177-3AD203B41FA5}">
                      <a16:colId xmlns:a16="http://schemas.microsoft.com/office/drawing/2014/main" val="1628653882"/>
                    </a:ext>
                  </a:extLst>
                </a:gridCol>
                <a:gridCol w="1557031">
                  <a:extLst>
                    <a:ext uri="{9D8B030D-6E8A-4147-A177-3AD203B41FA5}">
                      <a16:colId xmlns:a16="http://schemas.microsoft.com/office/drawing/2014/main" val="4047827864"/>
                    </a:ext>
                  </a:extLst>
                </a:gridCol>
                <a:gridCol w="921785">
                  <a:extLst>
                    <a:ext uri="{9D8B030D-6E8A-4147-A177-3AD203B41FA5}">
                      <a16:colId xmlns:a16="http://schemas.microsoft.com/office/drawing/2014/main" val="3529003259"/>
                    </a:ext>
                  </a:extLst>
                </a:gridCol>
              </a:tblGrid>
              <a:tr h="455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п/п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</a:rPr>
                        <a:t>Наименование мероприятия 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Количество мероприятий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Охват участников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362265"/>
                  </a:ext>
                </a:extLst>
              </a:tr>
              <a:tr h="268164">
                <a:tc rowSpan="2">
                  <a:txBody>
                    <a:bodyPr/>
                    <a:lstStyle/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Проведены занятия (уроки),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839688"/>
                  </a:ext>
                </a:extLst>
              </a:tr>
              <a:tr h="268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в том числе с участием сотрудников Госавтоинспекции 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683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(5,4%)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760481"/>
                  </a:ext>
                </a:extLst>
              </a:tr>
              <a:tr h="417621">
                <a:tc rowSpan="2">
                  <a:txBody>
                    <a:bodyPr/>
                    <a:lstStyle/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03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Проведены массовые тематические мероприятия, (акции, лектории, «круглые столы», конкурсы, </a:t>
                      </a:r>
                      <a:r>
                        <a:rPr lang="ru-RU" sz="1400" b="1" dirty="0" err="1">
                          <a:effectLst/>
                          <a:latin typeface="+mj-lt"/>
                        </a:rPr>
                        <a:t>флешмобы</a:t>
                      </a:r>
                      <a:r>
                        <a:rPr lang="ru-RU" sz="1400" b="1" dirty="0">
                          <a:effectLst/>
                          <a:latin typeface="+mj-lt"/>
                        </a:rPr>
                        <a:t> и т.д.)  с несовершеннолетними,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95991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44884"/>
                  </a:ext>
                </a:extLst>
              </a:tr>
              <a:tr h="268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в том числе с участием сотрудников Госавтоинспекции 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455 </a:t>
                      </a:r>
                      <a:r>
                        <a:rPr lang="ru-RU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(11,8%)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486369"/>
                  </a:ext>
                </a:extLst>
              </a:tr>
              <a:tr h="324721">
                <a:tc rowSpan="2">
                  <a:txBody>
                    <a:bodyPr/>
                    <a:lstStyle/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Проведены</a:t>
                      </a:r>
                      <a:r>
                        <a:rPr lang="ru-RU" sz="1400" b="1" dirty="0">
                          <a:effectLst/>
                          <a:latin typeface="+mj-lt"/>
                        </a:rPr>
                        <a:t> ежедневные «минутки безопасности»  в образовательных организациях (всего образовательных организаций): 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173542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352220"/>
                  </a:ext>
                </a:extLst>
              </a:tr>
              <a:tr h="268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в том числе с участием сотрудников Госавтоинспекции 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1336 </a:t>
                      </a:r>
                      <a:r>
                        <a:rPr lang="ru-RU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(5,6%)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12973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591667"/>
                  </a:ext>
                </a:extLst>
              </a:tr>
              <a:tr h="268164">
                <a:tc rowSpan="2">
                  <a:txBody>
                    <a:bodyPr/>
                    <a:lstStyle/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Проведены в общеобразовательных организациях пешеходные экскурсии «ДОМ-ШКОЛА-ДОМ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»,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398893"/>
                  </a:ext>
                </a:extLst>
              </a:tr>
              <a:tr h="268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в том числе с участием сотрудников Госавтоинспекции 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298 </a:t>
                      </a:r>
                      <a:r>
                        <a:rPr lang="ru-RU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(17,4%)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448268"/>
                  </a:ext>
                </a:extLst>
              </a:tr>
              <a:tr h="445858">
                <a:tc rowSpan="2">
                  <a:txBody>
                    <a:bodyPr/>
                    <a:lstStyle/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Проведены инструктажи и беседы по правилам безопасного управления транспортным средством для детей, прибывающих к месту учебы на велосипедах, СИМ, самокатах, из них: 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136813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8098"/>
                  </a:ext>
                </a:extLst>
              </a:tr>
              <a:tr h="268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в том числе с участием сотрудников Госавтоинспекции 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750 </a:t>
                      </a:r>
                      <a:r>
                        <a:rPr lang="ru-RU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(11,8%)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134470"/>
                  </a:ext>
                </a:extLst>
              </a:tr>
              <a:tr h="268164">
                <a:tc rowSpan="2">
                  <a:txBody>
                    <a:bodyPr/>
                    <a:lstStyle/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Проведены родительские собрания,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104783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753365"/>
                  </a:ext>
                </a:extLst>
              </a:tr>
              <a:tr h="268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8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в том числе с участием сотрудников Госавтоинспекции 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 </a:t>
                      </a:r>
                      <a:r>
                        <a:rPr lang="ru-RU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(6,5%)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378863"/>
                  </a:ext>
                </a:extLst>
              </a:tr>
              <a:tr h="268164">
                <a:tc rowSpan="2">
                  <a:txBody>
                    <a:bodyPr/>
                    <a:lstStyle/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7.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Проведены акции отрядов ЮИД и родительских патрулей,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25106"/>
                  </a:ext>
                </a:extLst>
              </a:tr>
              <a:tr h="268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8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в том числе с участием сотрудников Госавтоинспекции 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 </a:t>
                      </a:r>
                      <a:r>
                        <a:rPr lang="ru-RU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(15,5%)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044027"/>
                  </a:ext>
                </a:extLst>
              </a:tr>
              <a:tr h="268164">
                <a:tc rowSpan="2">
                  <a:txBody>
                    <a:bodyPr/>
                    <a:lstStyle/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8.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Проведено инструктажей, бесед, занятий с педагогическими работниками, 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450263"/>
                  </a:ext>
                </a:extLst>
              </a:tr>
              <a:tr h="268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82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в том числе с участием сотрудников Госавтоинспекции </a:t>
                      </a:r>
                      <a:endParaRPr lang="ru-RU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 </a:t>
                      </a:r>
                      <a:r>
                        <a:rPr lang="ru-RU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(11,1%)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271982"/>
                  </a:ext>
                </a:extLst>
              </a:tr>
              <a:tr h="268164">
                <a:tc rowSpan="2">
                  <a:txBody>
                    <a:bodyPr/>
                    <a:lstStyle/>
                    <a:p>
                      <a:pPr marL="8382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9.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Проведен «Единый день безопасности дорожного движения» (17 сентября 2025 года),</a:t>
                      </a:r>
                      <a:endParaRPr lang="ru-RU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897108"/>
                  </a:ext>
                </a:extLst>
              </a:tr>
              <a:tr h="268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82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в том числе с участием сотрудников Госавтоинспекции </a:t>
                      </a:r>
                      <a:endParaRPr lang="ru-RU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714" marR="0" marT="4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214 </a:t>
                      </a:r>
                      <a:r>
                        <a:rPr lang="ru-RU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(15,2%)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148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36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28F9-BE24-A128-C27F-1C39052F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DEFE49-0487-ADDD-94F8-70C49425090F}"/>
              </a:ext>
            </a:extLst>
          </p:cNvPr>
          <p:cNvSpPr/>
          <p:nvPr/>
        </p:nvSpPr>
        <p:spPr>
          <a:xfrm>
            <a:off x="81482" y="28136"/>
            <a:ext cx="957330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«Федеральная неделя безопасности дорожного движения» (ФНБ-2025) </a:t>
            </a:r>
          </a:p>
          <a:p>
            <a:pPr marR="26924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15.09.2025 по 21.09.2025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6927" y="982032"/>
            <a:ext cx="7768361" cy="5496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</a:rPr>
              <a:t>Количество активных участников – </a:t>
            </a:r>
            <a:r>
              <a:rPr lang="ru-RU" sz="1600" b="1" dirty="0">
                <a:solidFill>
                  <a:srgbClr val="FF0000"/>
                </a:solidFill>
              </a:rPr>
              <a:t>11367 обучающихся, 262 команды из 250 образовательных учреждений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9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srgbClr val="000000"/>
                </a:solidFill>
              </a:rPr>
              <a:t>Особенность ФНБ-2025 - </a:t>
            </a:r>
            <a:r>
              <a:rPr lang="ru-RU" sz="1600" b="1" i="1" dirty="0">
                <a:solidFill>
                  <a:srgbClr val="FF0000"/>
                </a:solidFill>
              </a:rPr>
              <a:t>ежедневное размещение информации </a:t>
            </a:r>
            <a:r>
              <a:rPr lang="ru-RU" sz="1600" i="1" dirty="0">
                <a:solidFill>
                  <a:srgbClr val="000000"/>
                </a:solidFill>
              </a:rPr>
              <a:t>о мероприятиях: посты, ролики, фотографии выполненных заданий с соответствующими хештегами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600" dirty="0">
                <a:solidFill>
                  <a:srgbClr val="000000"/>
                </a:solidFill>
              </a:rPr>
              <a:t>Общее количество постов с </a:t>
            </a:r>
            <a:r>
              <a:rPr lang="ru-RU" sz="1600" dirty="0" err="1">
                <a:solidFill>
                  <a:srgbClr val="000000"/>
                </a:solidFill>
              </a:rPr>
              <a:t>хештегом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</a:rPr>
              <a:t>#НеделяБДД63 -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2 392</a:t>
            </a:r>
            <a:endParaRPr lang="ru-RU" sz="1600" b="1" dirty="0">
              <a:solidFill>
                <a:srgbClr val="FF0000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ru-RU" sz="9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#НеделяБДДПонедельник: </a:t>
            </a:r>
            <a:r>
              <a:rPr lang="ru-RU" sz="1600" b="1" dirty="0">
                <a:solidFill>
                  <a:srgbClr val="FF0000"/>
                </a:solidFill>
              </a:rPr>
              <a:t>343 – «Сияй Ярко» (использование </a:t>
            </a:r>
            <a:r>
              <a:rPr lang="ru-RU" sz="1600" b="1" dirty="0" err="1">
                <a:solidFill>
                  <a:srgbClr val="FF0000"/>
                </a:solidFill>
              </a:rPr>
              <a:t>световозвращающих</a:t>
            </a:r>
            <a:r>
              <a:rPr lang="ru-RU" sz="1600" b="1" dirty="0">
                <a:solidFill>
                  <a:srgbClr val="FF0000"/>
                </a:solidFill>
              </a:rPr>
              <a:t> элементов)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#НеделяБДДВторник: </a:t>
            </a:r>
            <a:r>
              <a:rPr lang="ru-RU" sz="1600" b="1" dirty="0">
                <a:solidFill>
                  <a:srgbClr val="FF0000"/>
                </a:solidFill>
              </a:rPr>
              <a:t>340 – Мероприятия с Родительскими патрулями 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#НеделяБДДСреда: </a:t>
            </a:r>
            <a:r>
              <a:rPr lang="ru-RU" sz="1600" b="1" dirty="0">
                <a:solidFill>
                  <a:srgbClr val="FF0000"/>
                </a:solidFill>
              </a:rPr>
              <a:t>398 – Единый день БДД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#НеделяБДДЧетверг: </a:t>
            </a:r>
            <a:r>
              <a:rPr lang="ru-RU" sz="1600" b="1" dirty="0">
                <a:solidFill>
                  <a:srgbClr val="FF0000"/>
                </a:solidFill>
              </a:rPr>
              <a:t>296 – Открытый урок по безопасности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#НеделяБДДПятница: </a:t>
            </a:r>
            <a:r>
              <a:rPr lang="ru-RU" sz="1600" b="1" dirty="0">
                <a:solidFill>
                  <a:srgbClr val="FF0000"/>
                </a:solidFill>
              </a:rPr>
              <a:t>265 – видеоролики «Будь заметным на дороге! Сохрани жизнь!»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#НеделяБДДСуббота: </a:t>
            </a:r>
            <a:r>
              <a:rPr lang="ru-RU" sz="1600" b="1" dirty="0">
                <a:solidFill>
                  <a:srgbClr val="FF0000"/>
                </a:solidFill>
              </a:rPr>
              <a:t>251 – видеообращение «Учусь, ровняюсь, горжусь!»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#НеделяБДДВоскресенье: </a:t>
            </a:r>
            <a:r>
              <a:rPr lang="ru-RU" sz="1600" b="1" dirty="0">
                <a:solidFill>
                  <a:srgbClr val="FF0000"/>
                </a:solidFill>
              </a:rPr>
              <a:t>250 – опасные участки дороги «Слепые зоны» и «Дорожные ловушки» рядом с домом и ОУ</a:t>
            </a:r>
          </a:p>
        </p:txBody>
      </p:sp>
      <p:pic>
        <p:nvPicPr>
          <p:cNvPr id="2050" name="Picture 2" descr="https://sun9-4.userapi.com/s/v1/if2/S-ptH_87EWzneYTf05Txawc4RISIatQFw8yLJpHzRIC3jBmdLraspFxVWeU8Vot5dPgj9_YifstOCUUVwyomeLDH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855" y="190332"/>
            <a:ext cx="2734277" cy="205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62B761-AB51-BA44-24BA-109B40BD9E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67" y="1983582"/>
            <a:ext cx="3147437" cy="2360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946AD6-1442-AD0B-591E-486422217D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72" y="3969219"/>
            <a:ext cx="3436829" cy="2698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406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06CE1A-40D6-DCE2-EB38-C063231F6FB6}"/>
              </a:ext>
            </a:extLst>
          </p:cNvPr>
          <p:cNvSpPr txBox="1"/>
          <p:nvPr/>
        </p:nvSpPr>
        <p:spPr>
          <a:xfrm>
            <a:off x="246659" y="170960"/>
            <a:ext cx="10451939" cy="367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9240" algn="ctr">
              <a:lnSpc>
                <a:spcPct val="107000"/>
              </a:lnSpc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 мобильной лаборатории безопасности в НОЯБРЕ 2025 года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34397B6-1DB2-E218-5850-E642EF55A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75158"/>
              </p:ext>
            </p:extLst>
          </p:nvPr>
        </p:nvGraphicFramePr>
        <p:xfrm>
          <a:off x="160161" y="686011"/>
          <a:ext cx="11698682" cy="5498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864">
                  <a:extLst>
                    <a:ext uri="{9D8B030D-6E8A-4147-A177-3AD203B41FA5}">
                      <a16:colId xmlns:a16="http://schemas.microsoft.com/office/drawing/2014/main" val="154243466"/>
                    </a:ext>
                  </a:extLst>
                </a:gridCol>
                <a:gridCol w="1107943">
                  <a:extLst>
                    <a:ext uri="{9D8B030D-6E8A-4147-A177-3AD203B41FA5}">
                      <a16:colId xmlns:a16="http://schemas.microsoft.com/office/drawing/2014/main" val="3645675472"/>
                    </a:ext>
                  </a:extLst>
                </a:gridCol>
                <a:gridCol w="2175480">
                  <a:extLst>
                    <a:ext uri="{9D8B030D-6E8A-4147-A177-3AD203B41FA5}">
                      <a16:colId xmlns:a16="http://schemas.microsoft.com/office/drawing/2014/main" val="254513550"/>
                    </a:ext>
                  </a:extLst>
                </a:gridCol>
                <a:gridCol w="4427362">
                  <a:extLst>
                    <a:ext uri="{9D8B030D-6E8A-4147-A177-3AD203B41FA5}">
                      <a16:colId xmlns:a16="http://schemas.microsoft.com/office/drawing/2014/main" val="1037871362"/>
                    </a:ext>
                  </a:extLst>
                </a:gridCol>
                <a:gridCol w="3518033">
                  <a:extLst>
                    <a:ext uri="{9D8B030D-6E8A-4147-A177-3AD203B41FA5}">
                      <a16:colId xmlns:a16="http://schemas.microsoft.com/office/drawing/2014/main" val="610274537"/>
                    </a:ext>
                  </a:extLst>
                </a:gridCol>
              </a:tblGrid>
              <a:tr h="46377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Дата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Территория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образовательного учреждения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Ответственный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(наименование организации)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718235"/>
                  </a:ext>
                </a:extLst>
              </a:tr>
              <a:tr h="220217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07.11.2025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Сергиевский район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СОШ п. Кутузовский</a:t>
                      </a: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ГБОУ ДО СО СОЦДЮТТ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744198"/>
                  </a:ext>
                </a:extLst>
              </a:tr>
              <a:tr h="24407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07.11.2025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</a:rPr>
                        <a:t>г.о. Самара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МБОУ «Школа № 76»,</a:t>
                      </a:r>
                      <a:r>
                        <a:rPr lang="ru-RU" sz="1600" baseline="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МБОУ «Школа № 116»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МБУ ДО ЦДОД «Искра» </a:t>
                      </a: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699021"/>
                  </a:ext>
                </a:extLst>
              </a:tr>
              <a:tr h="300246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10.11.2025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МБОУ «Школа № 137»,</a:t>
                      </a:r>
                      <a:r>
                        <a:rPr lang="ru-RU" sz="1600" baseline="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МБОУ Лицей Классический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МБУ ДО ЦДОД «Искра» </a:t>
                      </a: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</a:p>
                  </a:txBody>
                  <a:tcPr marL="33328" marR="333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634702"/>
                  </a:ext>
                </a:extLst>
              </a:tr>
              <a:tr h="300246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«Школа № 167»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«Школа №94»</a:t>
                      </a: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МБУ ДО ЦДОД «Искра» </a:t>
                      </a: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</a:p>
                  </a:txBody>
                  <a:tcPr marL="33328" marR="333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666525"/>
                  </a:ext>
                </a:extLst>
              </a:tr>
              <a:tr h="300246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13.11.2025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. Тольятти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"ОЦ" Галактика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. Тольятти, МБУ "Школа №74"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. Тольятти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ГБОУ ДО СО СОЦДЮТТ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151463"/>
                  </a:ext>
                </a:extLst>
              </a:tr>
              <a:tr h="32163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14.11.2025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МБОУ «Школа № 134»,</a:t>
                      </a:r>
                      <a:r>
                        <a:rPr lang="ru-RU" sz="1600" baseline="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МБОУ «Школа № 59»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МБУ ДО ЦДОД «Искра» </a:t>
                      </a: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359583"/>
                  </a:ext>
                </a:extLst>
              </a:tr>
              <a:tr h="321275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17.11.2025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</a:rPr>
                        <a:t>г.о. Самара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«Школа № 13»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«Школа № 15»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«Школа №63»</a:t>
                      </a: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МБУ ДО ЦДОД «Искра» </a:t>
                      </a: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290526"/>
                  </a:ext>
                </a:extLst>
              </a:tr>
              <a:tr h="308919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19.11.2025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МБОУ Гимназия № 3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 МБОУ «Школа № 39»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МБУ ДО ЦДОД «Искра» </a:t>
                      </a: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252331"/>
                  </a:ext>
                </a:extLst>
              </a:tr>
              <a:tr h="333633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20.11.2025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. Новокуйбышевск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ГБОУ ООШ №20 Новокуйбышевск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ГБОУ ДО СО СОЦДЮТТ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01094"/>
                  </a:ext>
                </a:extLst>
              </a:tr>
              <a:tr h="220217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21.11.2025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«Школа № 57»</a:t>
                      </a: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МБУ ДО ЦДОД «Искра» </a:t>
                      </a: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911028"/>
                  </a:ext>
                </a:extLst>
              </a:tr>
              <a:tr h="300246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24.11.2025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rebuchet MS" panose="020B0603020202020204" pitchFamily="34" charset="0"/>
                        </a:rPr>
                        <a:t>г.о. Самара</a:t>
                      </a:r>
                      <a:endParaRPr lang="ru-RU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МБОУ «Школа № 175»,</a:t>
                      </a:r>
                      <a:r>
                        <a:rPr lang="ru-RU" sz="1600" baseline="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МБОУ «Школа № 154»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МБУ ДО ЦДОД «Искра» </a:t>
                      </a: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452025"/>
                  </a:ext>
                </a:extLst>
              </a:tr>
              <a:tr h="300246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25.11.2025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МБОУ "Школа №9"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. Самара, МБОУ "Школа №51" </a:t>
                      </a: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ГБОУ ДО СО СОЦДЮТТ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803631"/>
                  </a:ext>
                </a:extLst>
              </a:tr>
              <a:tr h="300246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26.11.2025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МБОУ «Школа № 108»,</a:t>
                      </a:r>
                      <a:r>
                        <a:rPr lang="ru-RU" sz="1600" baseline="0" dirty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МБОУ «Школа № 109»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МБУ ДО ЦДОД «Искра» </a:t>
                      </a: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303152"/>
                  </a:ext>
                </a:extLst>
              </a:tr>
              <a:tr h="220217">
                <a:tc>
                  <a:txBody>
                    <a:bodyPr/>
                    <a:lstStyle/>
                    <a:p>
                      <a:pPr algn="ctr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28.11.2025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МБОУ Лицей «Технический»</a:t>
                      </a:r>
                      <a:r>
                        <a:rPr lang="en-US" sz="1600" dirty="0">
                          <a:effectLst/>
                          <a:latin typeface="Trebuchet MS" panose="020B0603020202020204" pitchFamily="34" charset="0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 МБОУ «Школа № 149»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МБУ ДО ЦДОД «Искра» </a:t>
                      </a:r>
                      <a:r>
                        <a:rPr lang="ru-RU" sz="1600" dirty="0" err="1">
                          <a:effectLst/>
                          <a:latin typeface="Trebuchet MS" panose="020B0603020202020204" pitchFamily="34" charset="0"/>
                        </a:rPr>
                        <a:t>г.о</a:t>
                      </a:r>
                      <a:r>
                        <a:rPr lang="ru-RU" sz="1600" dirty="0">
                          <a:effectLst/>
                          <a:latin typeface="Trebuchet MS" panose="020B0603020202020204" pitchFamily="34" charset="0"/>
                        </a:rPr>
                        <a:t>. Самара</a:t>
                      </a:r>
                      <a:endParaRPr lang="ru-RU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28" marR="333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2011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762" y="6284910"/>
            <a:ext cx="918323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ctr">
              <a:lnSpc>
                <a:spcPct val="107000"/>
              </a:lnSpc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Запланировано 14 выездов (26 ОУ, 1940 учащихся)</a:t>
            </a:r>
          </a:p>
        </p:txBody>
      </p:sp>
    </p:spTree>
    <p:extLst>
      <p:ext uri="{BB962C8B-B14F-4D97-AF65-F5344CB8AC3E}">
        <p14:creationId xmlns:p14="http://schemas.microsoft.com/office/powerpoint/2010/main" val="134382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28F9-BE24-A128-C27F-1C39052F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DEFE49-0487-ADDD-94F8-70C49425090F}"/>
              </a:ext>
            </a:extLst>
          </p:cNvPr>
          <p:cNvSpPr/>
          <p:nvPr/>
        </p:nvSpPr>
        <p:spPr>
          <a:xfrm>
            <a:off x="203379" y="123657"/>
            <a:ext cx="1040747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по профилактике детского дорожно-транспортного травматизма</a:t>
            </a:r>
          </a:p>
          <a:p>
            <a:pPr marR="26924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полугодии 2025-2026 учебного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49550"/>
              </p:ext>
            </p:extLst>
          </p:nvPr>
        </p:nvGraphicFramePr>
        <p:xfrm>
          <a:off x="203379" y="808716"/>
          <a:ext cx="11708536" cy="563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94">
                  <a:extLst>
                    <a:ext uri="{9D8B030D-6E8A-4147-A177-3AD203B41FA5}">
                      <a16:colId xmlns:a16="http://schemas.microsoft.com/office/drawing/2014/main" val="3934834735"/>
                    </a:ext>
                  </a:extLst>
                </a:gridCol>
                <a:gridCol w="2087161">
                  <a:extLst>
                    <a:ext uri="{9D8B030D-6E8A-4147-A177-3AD203B41FA5}">
                      <a16:colId xmlns:a16="http://schemas.microsoft.com/office/drawing/2014/main" val="125739596"/>
                    </a:ext>
                  </a:extLst>
                </a:gridCol>
                <a:gridCol w="7979429">
                  <a:extLst>
                    <a:ext uri="{9D8B030D-6E8A-4147-A177-3AD203B41FA5}">
                      <a16:colId xmlns:a16="http://schemas.microsoft.com/office/drawing/2014/main" val="2510081201"/>
                    </a:ext>
                  </a:extLst>
                </a:gridCol>
                <a:gridCol w="1099752">
                  <a:extLst>
                    <a:ext uri="{9D8B030D-6E8A-4147-A177-3AD203B41FA5}">
                      <a16:colId xmlns:a16="http://schemas.microsoft.com/office/drawing/2014/main" val="3568333948"/>
                    </a:ext>
                  </a:extLst>
                </a:gridCol>
              </a:tblGrid>
              <a:tr h="647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№ п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/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Дата проведения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Наименование мероприятия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Плановый показатель (охват)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91952"/>
                  </a:ext>
                </a:extLst>
              </a:tr>
              <a:tr h="27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23.09 – 26.10.2025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Всероссийская олимпиада «Безопасные дороги» (1 тур) на платформе «УЧИ.РУ»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176 000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646182"/>
                  </a:ext>
                </a:extLst>
              </a:tr>
              <a:tr h="462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13.10.2025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Областное мероприятие по безопасности дорожного движения - Круглый стол с учащимися образовательных учреждений Самарской области «Безопасность на дороге превыше всего!»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169664"/>
                  </a:ext>
                </a:extLst>
              </a:tr>
              <a:tr h="27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15.10.2025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Областной смотр-конкурс по предупреждению ДДТТ «Зеленая волна»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28022"/>
                  </a:ext>
                </a:extLst>
              </a:tr>
              <a:tr h="462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17.10.2025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Межведомственный семинар-совещание «Планирование деятельности по профилактике детского дорожно-транспортного травматизма образовательных организаций на 2025-2026 учебного года» 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71817"/>
                  </a:ext>
                </a:extLst>
              </a:tr>
              <a:tr h="27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25 - 31.10.2025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Областная интерактивная викторина «В мире автомобилей»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2000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54119"/>
                  </a:ext>
                </a:extLst>
              </a:tr>
              <a:tr h="27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28.10.2025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Областной автопробег «Юные автомобилисты за безопасный мир!»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699669"/>
                  </a:ext>
                </a:extLst>
              </a:tr>
              <a:tr h="462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03 – 21.11.2025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Областное конкурсное мероприятие «Конкурс творческих работ по безопасности дорожного движения «В добрый путь»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2500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491256"/>
                  </a:ext>
                </a:extLst>
              </a:tr>
              <a:tr h="27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03.11 – 15.12.2025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Областной этап конкурс</a:t>
                      </a:r>
                      <a:r>
                        <a:rPr lang="ru-RU" sz="1200" baseline="0" dirty="0">
                          <a:latin typeface="+mj-lt"/>
                        </a:rPr>
                        <a:t>-фестиваля ЮИД «ЮИД – за безопасный мир!»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57419"/>
                  </a:ext>
                </a:extLst>
              </a:tr>
              <a:tr h="27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11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.11.2025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Областная конференция по профилактике детского дорожно-транспортного травматизма (внеплановое мероприятие)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434819"/>
                  </a:ext>
                </a:extLst>
              </a:tr>
              <a:tr h="27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16.11.2025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Областное мероприятие, посвященное 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Всемирному дню памяти жертв ДТП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05932"/>
                  </a:ext>
                </a:extLst>
              </a:tr>
              <a:tr h="27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22 – 25.11.2025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Участие во Всероссийском форуме юных инспекторов движения «Я выбираю ЮИД»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808438"/>
                  </a:ext>
                </a:extLst>
              </a:tr>
              <a:tr h="27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latin typeface="+mj-lt"/>
                        </a:rPr>
                        <a:t>Дата уточняется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latin typeface="+mj-lt"/>
                        </a:rPr>
                        <a:t>Областной финал</a:t>
                      </a:r>
                      <a:r>
                        <a:rPr lang="ru-RU" sz="1200" b="0" baseline="0" dirty="0">
                          <a:latin typeface="+mj-lt"/>
                        </a:rPr>
                        <a:t> конкурс-фестиваля ЮИД «ЮИД – за безопасный мир!»</a:t>
                      </a:r>
                      <a:endParaRPr lang="ru-RU" sz="12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latin typeface="+mj-lt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97305"/>
                  </a:ext>
                </a:extLst>
              </a:tr>
              <a:tr h="37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15.12.2025</a:t>
                      </a:r>
                      <a:r>
                        <a:rPr lang="ru-RU" sz="1200" b="1" baseline="0" dirty="0">
                          <a:solidFill>
                            <a:srgbClr val="C00000"/>
                          </a:solidFill>
                          <a:latin typeface="+mj-lt"/>
                        </a:rPr>
                        <a:t> – 26.01.2026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Региональная акция по профилактике детского дорожно-транспортного травматизма «Внимание – дети! Зимние каникулы!»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+mj-lt"/>
                        </a:rPr>
                        <a:t>3000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43708"/>
                  </a:ext>
                </a:extLst>
              </a:tr>
              <a:tr h="27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22.12.2025 – 23.01.2026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Областное конкурсное мероприятие</a:t>
                      </a:r>
                      <a:r>
                        <a:rPr lang="ru-RU" sz="1200" baseline="0" dirty="0">
                          <a:latin typeface="+mj-lt"/>
                        </a:rPr>
                        <a:t> «Сияй Ярко»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1500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591871"/>
                  </a:ext>
                </a:extLst>
              </a:tr>
              <a:tr h="277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Еженедельно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Проведение занятий с оборудованием мобильной лаборатории безопасности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+mj-lt"/>
                        </a:rPr>
                        <a:t>460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251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26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28F9-BE24-A128-C27F-1C39052FB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DEFE49-0487-ADDD-94F8-70C49425090F}"/>
              </a:ext>
            </a:extLst>
          </p:cNvPr>
          <p:cNvSpPr/>
          <p:nvPr/>
        </p:nvSpPr>
        <p:spPr>
          <a:xfrm>
            <a:off x="190123" y="275127"/>
            <a:ext cx="10663316" cy="42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641" y="887135"/>
            <a:ext cx="100768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8288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РУКОВОДИТЕЛЯМ ТУ / ДО, РУКОВОДИТЕЛЯМ ОУ:</a:t>
            </a:r>
          </a:p>
          <a:p>
            <a:pPr marL="268288" indent="-268288">
              <a:buAutoNum type="arabicParenR"/>
              <a:tabLst>
                <a:tab pos="268288" algn="l"/>
              </a:tabLst>
            </a:pPr>
            <a:r>
              <a:rPr lang="ru-RU" sz="1600" dirty="0"/>
              <a:t> обеспечить участие обучающихся в Интернет-олимпиаде  Всероссийского конкурса по безопасности дорожного движения в дистанционном формате на цифровой платформе «</a:t>
            </a:r>
            <a:r>
              <a:rPr lang="ru-RU" sz="1600" dirty="0" err="1"/>
              <a:t>Учи.ру</a:t>
            </a:r>
            <a:r>
              <a:rPr lang="ru-RU" sz="1600" dirty="0"/>
              <a:t>» </a:t>
            </a:r>
            <a:r>
              <a:rPr lang="ru-RU" sz="1600" i="1" dirty="0"/>
              <a:t>в соответствии с Комплексным планом(«Дорожной картой») мероприятий по предупреждению детского дорожно-транспортного травматизма и пропаганде безопасности дорожного движения в Самарской области на 2025-2026 годы</a:t>
            </a:r>
            <a:r>
              <a:rPr lang="ru-RU" sz="1600" dirty="0"/>
              <a:t>;</a:t>
            </a:r>
          </a:p>
          <a:p>
            <a:pPr marL="268288" indent="-268288">
              <a:tabLst>
                <a:tab pos="268288" algn="l"/>
              </a:tabLst>
            </a:pPr>
            <a:r>
              <a:rPr lang="ru-RU" sz="1600" dirty="0">
                <a:solidFill>
                  <a:srgbClr val="FF0000"/>
                </a:solidFill>
              </a:rPr>
              <a:t>Срок: до 26.10.2025</a:t>
            </a:r>
          </a:p>
          <a:p>
            <a:pPr marL="268288" indent="-268288">
              <a:tabLst>
                <a:tab pos="268288" algn="l"/>
              </a:tabLst>
            </a:pPr>
            <a:endParaRPr lang="ru-RU" sz="1600" dirty="0">
              <a:solidFill>
                <a:srgbClr val="FF0000"/>
              </a:solidFill>
            </a:endParaRPr>
          </a:p>
          <a:p>
            <a:pPr marL="268288" indent="-268288">
              <a:tabLst>
                <a:tab pos="268288" algn="l"/>
              </a:tabLst>
            </a:pPr>
            <a:r>
              <a:rPr lang="ru-RU" sz="1600" dirty="0"/>
              <a:t>2) обеспечить заполнение форм федерального мониторинга Минпросвещения России по профилактике ДДТТ </a:t>
            </a:r>
            <a:r>
              <a:rPr lang="ru-RU" sz="1600" i="1" dirty="0"/>
              <a:t>(письма министерства образования от 08.10.2025 №МО/1620-ТУ, №МО/4929) </a:t>
            </a:r>
          </a:p>
          <a:p>
            <a:pPr marL="268288" indent="-268288">
              <a:tabLst>
                <a:tab pos="268288" algn="l"/>
              </a:tabLst>
            </a:pPr>
            <a:r>
              <a:rPr lang="ru-RU" sz="1600" dirty="0">
                <a:solidFill>
                  <a:srgbClr val="FF0000"/>
                </a:solidFill>
              </a:rPr>
              <a:t>Срок: до 24.10.2025</a:t>
            </a:r>
          </a:p>
          <a:p>
            <a:pPr marL="268288" indent="-268288">
              <a:buAutoNum type="arabicParenR"/>
              <a:tabLst>
                <a:tab pos="268288" algn="l"/>
              </a:tabLst>
            </a:pPr>
            <a:endParaRPr lang="ru-RU" sz="1600" b="1" u="sng" dirty="0"/>
          </a:p>
          <a:p>
            <a:pPr marL="268288" indent="-268288">
              <a:tabLst>
                <a:tab pos="268288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РУКОВОДИТЕЛЯМ ТУ/ДО Г.О. САМАРА, Г.О. ТОЛЬЯТТИ</a:t>
            </a:r>
          </a:p>
          <a:p>
            <a:pPr marL="268288" indent="-268288">
              <a:tabLst>
                <a:tab pos="268288" algn="l"/>
              </a:tabLst>
            </a:pPr>
            <a:r>
              <a:rPr lang="ru-RU" sz="1600" b="1" dirty="0"/>
              <a:t>	</a:t>
            </a:r>
            <a:r>
              <a:rPr lang="ru-RU" sz="1600" dirty="0"/>
              <a:t>заслушать доклады руководителей ОУ о мероприятиях по профилактике ДДТТ, в которых наблюдается два и более ДТП с участием несовершеннолетних</a:t>
            </a:r>
          </a:p>
          <a:p>
            <a:pPr>
              <a:tabLst>
                <a:tab pos="268288" algn="l"/>
              </a:tabLst>
            </a:pPr>
            <a:r>
              <a:rPr lang="ru-RU" sz="1600" dirty="0">
                <a:solidFill>
                  <a:srgbClr val="FF0000"/>
                </a:solidFill>
              </a:rPr>
              <a:t>Срок: до 23.10.2025</a:t>
            </a:r>
          </a:p>
          <a:p>
            <a:pPr marL="268288" indent="-268288">
              <a:tabLst>
                <a:tab pos="268288" algn="l"/>
              </a:tabLst>
            </a:pPr>
            <a:endParaRPr lang="ru-RU" sz="1600" dirty="0"/>
          </a:p>
          <a:p>
            <a:pPr marL="268288" indent="-268288">
              <a:tabLst>
                <a:tab pos="268288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РУКОВОДИТЕЛЯМ ТЕРРИТОРИАЛЬНЫХ ЦЕНТРОВ ПРОФИЛАКТИКИ ДДТТ, РУКОВОДИТЕЛЯМ ОУ </a:t>
            </a:r>
          </a:p>
          <a:p>
            <a:pPr marL="268288" indent="-268288">
              <a:tabLst>
                <a:tab pos="268288" algn="l"/>
              </a:tabLst>
            </a:pPr>
            <a:r>
              <a:rPr lang="ru-RU" sz="1600" dirty="0"/>
              <a:t>	обеспечить размещение рекомендуемых </a:t>
            </a:r>
            <a:r>
              <a:rPr lang="ru-RU" sz="1600" dirty="0" err="1"/>
              <a:t>хештегов</a:t>
            </a:r>
            <a:r>
              <a:rPr lang="ru-RU" sz="1600" dirty="0"/>
              <a:t> при освещении мероприятий по БДД в социальных сетях;</a:t>
            </a:r>
          </a:p>
          <a:p>
            <a:pPr marL="268288" indent="-268288">
              <a:tabLst>
                <a:tab pos="268288" algn="l"/>
              </a:tabLst>
            </a:pPr>
            <a:r>
              <a:rPr lang="ru-RU" sz="1600" dirty="0">
                <a:solidFill>
                  <a:srgbClr val="FF0000"/>
                </a:solidFill>
              </a:rPr>
              <a:t>Срок: в соответствии с планом проведения мероприятий по профилактике ДДТТ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9858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35778-1720-260B-505D-5593D89E0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1FE637-976A-5E97-0505-51DA7F90C1C6}"/>
              </a:ext>
            </a:extLst>
          </p:cNvPr>
          <p:cNvSpPr txBox="1"/>
          <p:nvPr/>
        </p:nvSpPr>
        <p:spPr>
          <a:xfrm>
            <a:off x="334641" y="887135"/>
            <a:ext cx="979066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endParaRPr lang="ru-RU" sz="1600" dirty="0"/>
          </a:p>
          <a:p>
            <a:pPr marL="177800" indent="-177800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ГБОУ ДО СО СОЦДЮТТ: </a:t>
            </a:r>
          </a:p>
          <a:p>
            <a:pPr marL="177800" indent="-177800"/>
            <a:r>
              <a:rPr lang="ru-RU" sz="1600" dirty="0"/>
              <a:t>1) разработать Положение о конкурсе социальной рекламы по профилактике ДДТТ для проведения в 2025-2026 учебном году </a:t>
            </a:r>
          </a:p>
          <a:p>
            <a:pPr lvl="1"/>
            <a:r>
              <a:rPr lang="ru-RU" sz="1600" i="1" dirty="0"/>
              <a:t>Основная цель: разработка видеороликов и информационных карточек (в том числе инфографика), направленных на пропаганду БДД. </a:t>
            </a:r>
          </a:p>
          <a:p>
            <a:pPr lvl="1"/>
            <a:r>
              <a:rPr lang="ru-RU" sz="1600" i="1" dirty="0"/>
              <a:t>Участники: школьные и молодежные (студенческие) медиа-центры, медиа-центры ЮИД и Движение Первых, родительское сообщество, рекламные агентства и СМИ.</a:t>
            </a:r>
          </a:p>
          <a:p>
            <a:pPr marL="177800" indent="-177800"/>
            <a:r>
              <a:rPr lang="ru-RU" sz="1600" dirty="0">
                <a:solidFill>
                  <a:srgbClr val="FF0000"/>
                </a:solidFill>
              </a:rPr>
              <a:t>Срок: до 01.12.2025</a:t>
            </a:r>
          </a:p>
          <a:p>
            <a:pPr marL="177800" indent="-177800"/>
            <a:endParaRPr lang="ru-RU" sz="1600" dirty="0">
              <a:solidFill>
                <a:srgbClr val="FF0000"/>
              </a:solidFill>
            </a:endParaRPr>
          </a:p>
          <a:p>
            <a:pPr marL="177800" indent="-177800"/>
            <a:r>
              <a:rPr lang="ru-RU" sz="1600" dirty="0"/>
              <a:t>2) организовать и провести Областную конференцию по безопасности дорожного движения:</a:t>
            </a:r>
          </a:p>
          <a:p>
            <a:pPr lvl="1" indent="-177800"/>
            <a:r>
              <a:rPr lang="ru-RU" sz="1600" dirty="0"/>
              <a:t>	</a:t>
            </a:r>
            <a:r>
              <a:rPr lang="ru-RU" sz="1600" i="1" dirty="0"/>
              <a:t>Цель: обмен опытом и новые формы работы в профилактике БДД. </a:t>
            </a:r>
          </a:p>
          <a:p>
            <a:pPr lvl="1" indent="-177800"/>
            <a:r>
              <a:rPr lang="ru-RU" sz="1600" i="1" dirty="0"/>
              <a:t>	Участники: Центры по профилактике ДДТТ, руководители ОУ, педагоги, родители ОУ (особое внимание ОУ, в которых наблюдается рост ДТП с участием несовершеннолетних), социальные партнеры (Госавтоинспекция Самарской области, Движение Первых, Родительские сообщества и пр.).</a:t>
            </a:r>
          </a:p>
          <a:p>
            <a:pPr marL="177800" indent="-177800"/>
            <a:r>
              <a:rPr lang="ru-RU" sz="1600" dirty="0">
                <a:solidFill>
                  <a:srgbClr val="FF0000"/>
                </a:solidFill>
              </a:rPr>
              <a:t>Срок: до 21.11.2025</a:t>
            </a:r>
          </a:p>
          <a:p>
            <a:pPr marL="177800" indent="-177800"/>
            <a:endParaRPr lang="ru-RU" sz="1600" dirty="0"/>
          </a:p>
          <a:p>
            <a:pPr marL="177800" indent="-177800">
              <a:tabLst>
                <a:tab pos="360363" algn="l"/>
              </a:tabLst>
            </a:pPr>
            <a:r>
              <a:rPr lang="ru-RU" sz="1600" dirty="0"/>
              <a:t>3) разработать не менее 5 видеороликов по профилактике ДДТТ для распространения в социальных сетях и родительских чатах.</a:t>
            </a:r>
          </a:p>
          <a:p>
            <a:pPr marL="177800" indent="-177800">
              <a:tabLst>
                <a:tab pos="360363" algn="l"/>
              </a:tabLst>
            </a:pPr>
            <a:r>
              <a:rPr lang="ru-RU" sz="1600" dirty="0">
                <a:solidFill>
                  <a:srgbClr val="FF0000"/>
                </a:solidFill>
              </a:rPr>
              <a:t>Срок: до 01.12.2025</a:t>
            </a:r>
          </a:p>
          <a:p>
            <a:pPr marL="177800" indent="-177800">
              <a:tabLst>
                <a:tab pos="360363" algn="l"/>
              </a:tabLst>
            </a:pPr>
            <a:endParaRPr lang="ru-RU" sz="1600" dirty="0">
              <a:solidFill>
                <a:srgbClr val="FF0000"/>
              </a:solidFill>
            </a:endParaRPr>
          </a:p>
          <a:p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DEFE49-0487-ADDD-94F8-70C49425090F}"/>
              </a:ext>
            </a:extLst>
          </p:cNvPr>
          <p:cNvSpPr/>
          <p:nvPr/>
        </p:nvSpPr>
        <p:spPr>
          <a:xfrm>
            <a:off x="190123" y="275127"/>
            <a:ext cx="10663316" cy="42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240"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</a:p>
        </p:txBody>
      </p:sp>
    </p:spTree>
    <p:extLst>
      <p:ext uri="{BB962C8B-B14F-4D97-AF65-F5344CB8AC3E}">
        <p14:creationId xmlns:p14="http://schemas.microsoft.com/office/powerpoint/2010/main" val="124410133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13164</TotalTime>
  <Words>2003</Words>
  <Application>Microsoft Macintosh PowerPoint</Application>
  <PresentationFormat>Широкоэкранный</PresentationFormat>
  <Paragraphs>386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О мероприятиях по профилактике безопасности дорожного движения с обучающимися и их родителями  в I полугодии 2025-2026 учебного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МБУ «Школа №45» г.о. Тольятти</dc:title>
  <dc:creator>елена</dc:creator>
  <cp:lastModifiedBy>Microsoft Office User</cp:lastModifiedBy>
  <cp:revision>309</cp:revision>
  <cp:lastPrinted>2025-05-27T14:41:36Z</cp:lastPrinted>
  <dcterms:created xsi:type="dcterms:W3CDTF">2023-08-24T04:41:04Z</dcterms:created>
  <dcterms:modified xsi:type="dcterms:W3CDTF">2025-10-21T16:08:20Z</dcterms:modified>
</cp:coreProperties>
</file>