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6" r:id="rId2"/>
    <p:sldId id="261" r:id="rId3"/>
    <p:sldId id="340" r:id="rId4"/>
    <p:sldId id="341" r:id="rId5"/>
    <p:sldId id="342" r:id="rId6"/>
    <p:sldId id="306" r:id="rId7"/>
    <p:sldId id="308" r:id="rId8"/>
    <p:sldId id="344" r:id="rId9"/>
    <p:sldId id="309" r:id="rId10"/>
    <p:sldId id="343" r:id="rId11"/>
    <p:sldId id="274" r:id="rId12"/>
  </p:sldIdLst>
  <p:sldSz cx="9144000" cy="51450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2160"/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 formatCode="mmm\-yy">
                  <c:v>45901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19994</c:v>
                </c:pt>
                <c:pt idx="1">
                  <c:v>16639</c:v>
                </c:pt>
                <c:pt idx="2">
                  <c:v>15849</c:v>
                </c:pt>
                <c:pt idx="3">
                  <c:v>15854</c:v>
                </c:pt>
                <c:pt idx="4">
                  <c:v>17289</c:v>
                </c:pt>
                <c:pt idx="5">
                  <c:v>18038</c:v>
                </c:pt>
                <c:pt idx="6">
                  <c:v>14026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81-4FB1-BB1A-90895B0CD7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4F81BD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 formatCode="mmm\-yy">
                  <c:v>45901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562</c:v>
                </c:pt>
                <c:pt idx="1">
                  <c:v>522</c:v>
                </c:pt>
                <c:pt idx="2">
                  <c:v>554</c:v>
                </c:pt>
                <c:pt idx="3">
                  <c:v>547</c:v>
                </c:pt>
                <c:pt idx="4">
                  <c:v>611</c:v>
                </c:pt>
                <c:pt idx="5">
                  <c:v>562</c:v>
                </c:pt>
                <c:pt idx="6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81-4FB1-BB1A-90895B0CD7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 formatCode="mmm\-yy">
                  <c:v>45901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21887</c:v>
                </c:pt>
                <c:pt idx="1">
                  <c:v>18184</c:v>
                </c:pt>
                <c:pt idx="2">
                  <c:v>17289</c:v>
                </c:pt>
                <c:pt idx="3">
                  <c:v>17376</c:v>
                </c:pt>
                <c:pt idx="4">
                  <c:v>18885</c:v>
                </c:pt>
                <c:pt idx="5">
                  <c:v>19736</c:v>
                </c:pt>
                <c:pt idx="6">
                  <c:v>15429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81-4FB1-BB1A-90895B0CD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962048"/>
        <c:axId val="72963584"/>
        <c:axId val="0"/>
      </c:bar3DChart>
      <c:catAx>
        <c:axId val="7296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963584"/>
        <c:crosses val="autoZero"/>
        <c:auto val="1"/>
        <c:lblAlgn val="ctr"/>
        <c:lblOffset val="100"/>
        <c:noMultiLvlLbl val="0"/>
      </c:catAx>
      <c:valAx>
        <c:axId val="7296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62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     сент.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389</c:v>
                </c:pt>
                <c:pt idx="1">
                  <c:v>383</c:v>
                </c:pt>
                <c:pt idx="2">
                  <c:v>339</c:v>
                </c:pt>
                <c:pt idx="3">
                  <c:v>449</c:v>
                </c:pt>
                <c:pt idx="4">
                  <c:v>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81-4FB1-BB1A-90895B0CD7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4F81BD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     сент.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14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81-4FB1-BB1A-90895B0CD7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     сент. 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430</c:v>
                </c:pt>
                <c:pt idx="1">
                  <c:v>420</c:v>
                </c:pt>
                <c:pt idx="2">
                  <c:v>421</c:v>
                </c:pt>
                <c:pt idx="3">
                  <c:v>485</c:v>
                </c:pt>
                <c:pt idx="4">
                  <c:v>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81-4FB1-BB1A-90895B0CD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150336"/>
        <c:axId val="127180160"/>
        <c:axId val="0"/>
      </c:bar3DChart>
      <c:catAx>
        <c:axId val="1271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180160"/>
        <c:crosses val="autoZero"/>
        <c:auto val="1"/>
        <c:lblAlgn val="ctr"/>
        <c:lblOffset val="100"/>
        <c:noMultiLvlLbl val="0"/>
      </c:catAx>
      <c:valAx>
        <c:axId val="12718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150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6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effectLst>
              <a:outerShdw blurRad="88900" dist="203200" dir="5400000" algn="ctr" rotWithShape="0">
                <a:srgbClr val="000000">
                  <a:alpha val="8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/>
          </c:spPr>
          <c:explosion val="7"/>
          <c:dLbls>
            <c:dLbl>
              <c:idx val="0"/>
              <c:layout>
                <c:manualLayout>
                  <c:x val="-4.7564394916572356E-2"/>
                  <c:y val="-4.56424431462758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454393014712113"/>
                  <c:y val="0.110297727855068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910224193545255E-2"/>
                  <c:y val="-6.5121365720428689E-2"/>
                </c:manualLayout>
              </c:layout>
              <c:tx>
                <c:rich>
                  <a:bodyPr/>
                  <a:lstStyle/>
                  <a:p>
                    <a:r>
                      <a:rPr lang="ru-RU" sz="1500" baseline="0" dirty="0" smtClean="0">
                        <a:solidFill>
                          <a:srgbClr val="0070C0"/>
                        </a:solidFill>
                      </a:rPr>
                      <a:t>В</a:t>
                    </a:r>
                    <a:r>
                      <a:rPr lang="ru-RU" dirty="0" smtClean="0"/>
                      <a:t>ЕЛОСИПЕ-</a:t>
                    </a:r>
                  </a:p>
                  <a:p>
                    <a:r>
                      <a:rPr lang="ru-RU" dirty="0" smtClean="0"/>
                      <a:t>ДИСТЫ</a:t>
                    </a:r>
                    <a:r>
                      <a:rPr lang="ru-RU" dirty="0"/>
                      <a:t>; 11,40%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70259613338631"/>
                      <c:h val="0.1375820759213903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8754822910448636E-2"/>
                  <c:y val="-8.43472074504252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5129194684583062E-2"/>
                  <c:y val="-6.453847816533565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ПЕШЕХОДЫ</c:v>
                </c:pt>
                <c:pt idx="1">
                  <c:v>ПАССАЖИРЫ</c:v>
                </c:pt>
                <c:pt idx="2">
                  <c:v>ВЕЛОСИПЕДИСТЫ</c:v>
                </c:pt>
                <c:pt idx="3">
                  <c:v>МОПЕД</c:v>
                </c:pt>
                <c:pt idx="4">
                  <c:v>МОТО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</c:v>
                </c:pt>
                <c:pt idx="1">
                  <c:v>0.47</c:v>
                </c:pt>
                <c:pt idx="2">
                  <c:v>0.11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outerShdw blurRad="203200" dist="444500" dir="10260000" sx="114000" sy="114000" algn="ctr" rotWithShape="0">
            <a:srgbClr val="DEF5FA">
              <a:lumMod val="50000"/>
              <a:alpha val="82000"/>
            </a:srgbClr>
          </a:outerShdw>
        </a:effectLst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19480375196416"/>
          <c:y val="4.6223920446229083E-2"/>
          <c:w val="0.53972408136482963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effectLst>
              <a:outerShdw blurRad="152400" dist="50800" dir="6600000" sx="23000" sy="23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B/>
            </a:sp3d>
          </c:spPr>
          <c:explosion val="12"/>
          <c:dLbls>
            <c:dLbl>
              <c:idx val="0"/>
              <c:layout>
                <c:manualLayout>
                  <c:x val="-7.8551029344078482E-2"/>
                  <c:y val="-4.98907597562375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6336168063492572E-2"/>
                  <c:y val="-1.399756288102027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46284679853499E-3"/>
                  <c:y val="-0.1084606461485302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41897865689995E-3"/>
                  <c:y val="3.747755907074969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  <a:effectLst>
                <a:outerShdw blurRad="114300" dist="215900" dir="1440000" sx="87000" sy="87000" algn="ctr" rotWithShape="0">
                  <a:srgbClr val="DEF5FA">
                    <a:lumMod val="10000"/>
                    <a:alpha val="95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велосипедисты 23,3%</c:v>
                </c:pt>
                <c:pt idx="1">
                  <c:v>пешеходы 41,7%</c:v>
                </c:pt>
                <c:pt idx="2">
                  <c:v>СИМ 30%</c:v>
                </c:pt>
                <c:pt idx="3">
                  <c:v>мото 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41</c:v>
                </c:pt>
                <c:pt idx="2">
                  <c:v>33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outerShdw blurRad="50800" dist="50800" dir="5400000" algn="ctr" rotWithShape="0">
            <a:schemeClr val="bg2"/>
          </a:outerShdw>
        </a:effectLst>
        <a:scene3d>
          <a:camera prst="orthographicFront"/>
          <a:lightRig rig="threePt" dir="t"/>
        </a:scene3d>
        <a:sp3d prstMaterial="matte"/>
      </c:spPr>
    </c:plotArea>
    <c:plotVisOnly val="1"/>
    <c:dispBlanksAs val="gap"/>
    <c:showDLblsOverMax val="0"/>
  </c:chart>
  <c:spPr>
    <a:effectLst>
      <a:innerShdw blurRad="177800" dist="342900" dir="8100000">
        <a:prstClr val="black">
          <a:alpha val="50000"/>
        </a:prstClr>
      </a:innerShdw>
    </a:effectLst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F6EF-FE6E-4910-B8C1-C29BFEEBF86E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BB56F-4168-41D7-9757-2D803C52F4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8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1085"/>
            <a:ext cx="9144000" cy="224400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108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848"/>
            <a:ext cx="9144000" cy="17150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521"/>
            <a:ext cx="9144000" cy="38302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90579"/>
            <a:ext cx="5637010" cy="66179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943"/>
            <a:ext cx="7175351" cy="1345290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808"/>
            <a:ext cx="6400800" cy="26068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475"/>
            <a:ext cx="2057400" cy="392996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809"/>
            <a:ext cx="4829287" cy="36721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809"/>
            <a:ext cx="6400800" cy="26068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1085"/>
            <a:ext cx="9144000" cy="224400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108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848"/>
            <a:ext cx="9144000" cy="17150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521"/>
            <a:ext cx="9144000" cy="38302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989"/>
            <a:ext cx="5966666" cy="1818071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6700"/>
            <a:ext cx="5970494" cy="626788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808"/>
            <a:ext cx="3346704" cy="26068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809"/>
            <a:ext cx="3346704" cy="26068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809"/>
            <a:ext cx="3346704" cy="47997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570"/>
            <a:ext cx="3346704" cy="20580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809"/>
            <a:ext cx="3346704" cy="47997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598"/>
            <a:ext cx="3346704" cy="20580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862"/>
            <a:ext cx="3636085" cy="94416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809"/>
            <a:ext cx="4017085" cy="367218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4161"/>
            <a:ext cx="3388660" cy="16051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1085"/>
            <a:ext cx="9144000" cy="224400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108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848"/>
            <a:ext cx="9144000" cy="17150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521"/>
            <a:ext cx="9144000" cy="38302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515"/>
            <a:ext cx="4114800" cy="23465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8098"/>
            <a:ext cx="3694114" cy="1622766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9349"/>
            <a:ext cx="6383538" cy="857515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30232"/>
            <a:ext cx="9144000" cy="131485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302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7101"/>
            <a:ext cx="9144000" cy="17150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521"/>
            <a:ext cx="9144000" cy="38302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80138"/>
            <a:ext cx="6512511" cy="85751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364"/>
            <a:ext cx="6400800" cy="260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30580"/>
            <a:ext cx="2514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30580"/>
            <a:ext cx="335280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30580"/>
            <a:ext cx="18288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276000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accent4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Arial Black" pitchFamily="34" charset="0"/>
                <a:cs typeface="Arial" pitchFamily="34" charset="0"/>
              </a:rPr>
              <a:t>СОСТОЯНИЕ ДЕТСКОГО ДОРОЖНО-ТРАНСПОРТНОГО ТРАВМАТИЗМА</a:t>
            </a:r>
          </a:p>
          <a:p>
            <a:pPr algn="ctr"/>
            <a:r>
              <a:rPr lang="ru-RU" sz="2400" b="1" dirty="0" smtClean="0">
                <a:solidFill>
                  <a:schemeClr val="accent4"/>
                </a:solidFill>
                <a:latin typeface="Arial Black" pitchFamily="34" charset="0"/>
                <a:cs typeface="Arial" pitchFamily="34" charset="0"/>
              </a:rPr>
              <a:t>на территории Самарской области</a:t>
            </a:r>
          </a:p>
          <a:p>
            <a:pPr algn="ctr"/>
            <a:endParaRPr lang="ru-RU" sz="2400" b="1" dirty="0" smtClean="0">
              <a:solidFill>
                <a:schemeClr val="accent4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4"/>
                </a:solidFill>
                <a:latin typeface="Arial Black" pitchFamily="34" charset="0"/>
                <a:cs typeface="Arial" pitchFamily="34" charset="0"/>
              </a:rPr>
              <a:t>Бобров Игорь Александрович</a:t>
            </a: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Arial Black" pitchFamily="34" charset="0"/>
                <a:cs typeface="Arial" pitchFamily="34" charset="0"/>
              </a:rPr>
              <a:t>Начальник управления Госавтоинспекции ГУ МВД России по Самарской области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5" y="4355292"/>
            <a:ext cx="2474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Самара, октябрь 2025 </a:t>
            </a:r>
            <a:r>
              <a:rPr lang="ru-RU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523"/>
            <a:ext cx="2232248" cy="17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671034" y="4732784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17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10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97230C-9981-1B82-FC4D-BDD4E75840A9}"/>
              </a:ext>
            </a:extLst>
          </p:cNvPr>
          <p:cNvSpPr txBox="1"/>
          <p:nvPr/>
        </p:nvSpPr>
        <p:spPr>
          <a:xfrm>
            <a:off x="395536" y="196280"/>
            <a:ext cx="8359874" cy="446886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Предлагаемые меры:</a:t>
            </a:r>
            <a:endParaRPr lang="ru-RU" sz="2400" b="1" dirty="0">
              <a:solidFill>
                <a:srgbClr val="0070C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1" y="739676"/>
            <a:ext cx="8568951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Установить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персональную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ответственность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руководителей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образовательных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организаций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за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состояние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работы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профилактике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ДДТТ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ее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результативность.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октябре-ноябре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организовать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информирование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родителей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использованием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родительских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чатов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интернет-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мессенджеров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социальных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сетей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необходимости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соблюдения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ПДД,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демонстрации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положительного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примера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детям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участии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дорожном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движении,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концентрации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внимания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нахождении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транспортной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среде,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контроля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за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передвижением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детей.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Организовать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проведение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профилактической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акции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виде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фото-видео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интернет-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челленджа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объединяющим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хэштегом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#Засветись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Скорректировать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программы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занятий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БДД,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приведя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соответствие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реальной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дорожной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обстановкой.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Сделать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акцент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практические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занятия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(экскурсии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перекресткам,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пешеходным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переходам).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Рассмотреть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вопрос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введении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вшколах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Минуток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безопасности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конце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последнего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урока,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особенно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осенне-зимний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период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Инициировать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дополнительные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межведомственные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проверки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образовательных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организаций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которых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зафиксировано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течение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года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более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четырех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ДТП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участием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несовершеннолетних.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Инициировать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привлечение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активистов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«Движения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первых»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учащихся,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состоящих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отрядах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«ЮИД»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для реализации совместных профилактических мероприятий и обучающих занятий по правилам дорожного движения для младших школьников.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2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1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51864"/>
            <a:ext cx="835292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52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4"/>
                </a:solidFill>
                <a:latin typeface="Arial Black" pitchFamily="34" charset="0"/>
              </a:rPr>
              <a:t>официальные </a:t>
            </a:r>
            <a:r>
              <a:rPr lang="ru-RU" sz="3200" b="1" dirty="0" err="1" smtClean="0">
                <a:solidFill>
                  <a:schemeClr val="accent4"/>
                </a:solidFill>
                <a:latin typeface="Arial Black" pitchFamily="34" charset="0"/>
              </a:rPr>
              <a:t>аккаунты</a:t>
            </a:r>
            <a:r>
              <a:rPr lang="ru-RU" sz="3200" b="1" dirty="0" smtClean="0">
                <a:solidFill>
                  <a:schemeClr val="accent4"/>
                </a:solidFill>
                <a:latin typeface="Arial Black" pitchFamily="34" charset="0"/>
              </a:rPr>
              <a:t> управления Госавтоинспекции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4"/>
                </a:solidFill>
                <a:latin typeface="Arial Black" pitchFamily="34" charset="0"/>
              </a:rPr>
              <a:t>Самарской области</a:t>
            </a:r>
            <a:endParaRPr lang="ru-RU" sz="3200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1560" y="458876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000" dirty="0" smtClean="0"/>
              <a:t>Группа </a:t>
            </a:r>
            <a:r>
              <a:rPr lang="ru-RU" sz="2000" dirty="0" err="1" smtClean="0"/>
              <a:t>ВКонтакте</a:t>
            </a:r>
            <a:r>
              <a:rPr lang="ru-RU" sz="2000" dirty="0" smtClean="0"/>
              <a:t>                             Телеграмм канал </a:t>
            </a:r>
            <a:endParaRPr lang="ru-RU" sz="2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204" y="1708448"/>
            <a:ext cx="3418236" cy="283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92477"/>
            <a:ext cx="3312368" cy="28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460432" y="4787473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ru-RU" sz="17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76978951"/>
              </p:ext>
            </p:extLst>
          </p:nvPr>
        </p:nvGraphicFramePr>
        <p:xfrm>
          <a:off x="755576" y="573704"/>
          <a:ext cx="7848872" cy="307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97230C-9981-1B82-FC4D-BDD4E75840A9}"/>
              </a:ext>
            </a:extLst>
          </p:cNvPr>
          <p:cNvSpPr txBox="1"/>
          <p:nvPr/>
        </p:nvSpPr>
        <p:spPr>
          <a:xfrm>
            <a:off x="827584" y="3796680"/>
            <a:ext cx="7632848" cy="508441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АНАЛИЗ АВАРИЙНОСТИ С УЧАСТИЕМ ДЕТЕЙ В ВОЗРАСТЕ ДО 16 ЛЕТ</a:t>
            </a: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территории Российской Федерации</a:t>
            </a:r>
            <a:endParaRPr lang="ru-RU" sz="1400" b="1" dirty="0">
              <a:solidFill>
                <a:schemeClr val="accent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460432" y="4787473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ru-RU" sz="17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0098928"/>
              </p:ext>
            </p:extLst>
          </p:nvPr>
        </p:nvGraphicFramePr>
        <p:xfrm>
          <a:off x="755576" y="573704"/>
          <a:ext cx="7560840" cy="322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97230C-9981-1B82-FC4D-BDD4E75840A9}"/>
              </a:ext>
            </a:extLst>
          </p:cNvPr>
          <p:cNvSpPr txBox="1"/>
          <p:nvPr/>
        </p:nvSpPr>
        <p:spPr>
          <a:xfrm>
            <a:off x="755576" y="4084712"/>
            <a:ext cx="7920880" cy="508441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АНАЛИЗ АВАРИЙНОСТИ С УЧАСТИЕМ ДЕТЕЙ В ВОЗРАСТЕ ДО 16 ЛЕТ</a:t>
            </a:r>
          </a:p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территории Самарской области</a:t>
            </a:r>
            <a:endParaRPr lang="ru-RU" sz="1400" b="1" dirty="0">
              <a:solidFill>
                <a:schemeClr val="accent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51864"/>
            <a:ext cx="835292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460432" y="4733451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ru-RU" sz="17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26625313"/>
              </p:ext>
            </p:extLst>
          </p:nvPr>
        </p:nvGraphicFramePr>
        <p:xfrm>
          <a:off x="436454" y="663765"/>
          <a:ext cx="8496944" cy="349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195546"/>
            <a:ext cx="813690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500" b="1" dirty="0" smtClean="0">
                <a:solidFill>
                  <a:schemeClr val="accent4"/>
                </a:solidFill>
                <a:latin typeface="Arial Black" pitchFamily="34" charset="0"/>
              </a:rPr>
              <a:t>КАТЕГОРИИ ПОСТРАДАВШИХ в ДТП ДЕТЕЙ </a:t>
            </a:r>
          </a:p>
          <a:p>
            <a:pPr algn="ctr">
              <a:buNone/>
            </a:pP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15672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4"/>
                </a:solidFill>
                <a:latin typeface="Arial Black" pitchFamily="34" charset="0"/>
              </a:rPr>
              <a:t>от 7 до 12 лет – 172 ребенка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4"/>
                </a:solidFill>
                <a:latin typeface="Arial Black" pitchFamily="34" charset="0"/>
              </a:rPr>
              <a:t> от 12 до 16 лет – 181 несовершеннолетний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0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51864"/>
            <a:ext cx="835292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460432" y="4733451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ru-RU" sz="17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9569"/>
            <a:ext cx="8136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4"/>
                </a:solidFill>
                <a:latin typeface="Arial Black" pitchFamily="34" charset="0"/>
              </a:rPr>
              <a:t>109 ДТП по неосторожности детей </a:t>
            </a:r>
            <a:endParaRPr lang="ru-RU" sz="3200" dirty="0" smtClean="0"/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3205297"/>
              </p:ext>
            </p:extLst>
          </p:nvPr>
        </p:nvGraphicFramePr>
        <p:xfrm>
          <a:off x="251520" y="951864"/>
          <a:ext cx="8568952" cy="37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4160203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4"/>
                </a:solidFill>
                <a:latin typeface="Arial Black" pitchFamily="34" charset="0"/>
              </a:rPr>
              <a:t>категории пострадавших в ДТП детей по неосторожности</a:t>
            </a:r>
            <a:endParaRPr lang="ru-RU" sz="20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460432" y="4787473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ru-RU" sz="17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97230C-9981-1B82-FC4D-BDD4E75840A9}"/>
              </a:ext>
            </a:extLst>
          </p:cNvPr>
          <p:cNvSpPr txBox="1"/>
          <p:nvPr/>
        </p:nvSpPr>
        <p:spPr>
          <a:xfrm>
            <a:off x="467544" y="249569"/>
            <a:ext cx="7848872" cy="908551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Рост числа происшествий с участием детей зарегистрирован на следующих территориях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Самарской области: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51220" y="1106736"/>
            <a:ext cx="6270499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Самара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42,5%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(161 ДТП 177 пострадавших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Сызрань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28,6 %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(36 ДТП, 2 погибло и 42 пострадавших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ea typeface="Times New Roman" pitchFamily="18" charset="0"/>
                <a:cs typeface="Times New Roman" pitchFamily="18" charset="0"/>
              </a:rPr>
              <a:t> Ставропольский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на 7,7%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(14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ДТП, 15 пострадавших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Жигулевск на 33,3% (4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ДТП, 4 пострадавших);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Кинель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-Черкасский на 200% (6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ДТП, 6 пострадавших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);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Волжский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11,8%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(19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ДТП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, 23 пострадавших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);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Кинель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11,1%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ea typeface="Times New Roman" pitchFamily="18" charset="0"/>
                <a:cs typeface="Times New Roman" pitchFamily="18" charset="0"/>
              </a:rPr>
              <a:t>(10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ea typeface="Times New Roman" pitchFamily="18" charset="0"/>
                <a:cs typeface="Times New Roman" pitchFamily="18" charset="0"/>
              </a:rPr>
              <a:t>ДТП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ea typeface="Times New Roman" pitchFamily="18" charset="0"/>
                <a:cs typeface="Times New Roman" pitchFamily="18" charset="0"/>
              </a:rPr>
              <a:t>, 1 погиб и 11 пострадавших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ea typeface="Times New Roman" pitchFamily="18" charset="0"/>
                <a:cs typeface="Times New Roman" pitchFamily="18" charset="0"/>
              </a:rPr>
              <a:t>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PT Astra Serif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 Борский 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ea typeface="Times New Roman" pitchFamily="18" charset="0"/>
                <a:cs typeface="Times New Roman" pitchFamily="18" charset="0"/>
              </a:rPr>
              <a:t>75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PT Astra Serif"/>
                <a:ea typeface="Times New Roman" pitchFamily="18" charset="0"/>
                <a:cs typeface="Times New Roman" pitchFamily="18" charset="0"/>
              </a:rPr>
              <a:t>% (7 ДТП, 10 пострадавших);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PT Astra Serif"/>
                <a:cs typeface="Times New Roman" pitchFamily="18" charset="0"/>
              </a:rPr>
              <a:t> Отрадный на 150% (5 ДТП и 6 пострадавших)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51864"/>
            <a:ext cx="835292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671034" y="4890636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ru-RU" sz="17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7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615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2311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91715"/>
              </p:ext>
            </p:extLst>
          </p:nvPr>
        </p:nvGraphicFramePr>
        <p:xfrm>
          <a:off x="234837" y="624202"/>
          <a:ext cx="8424935" cy="4481550"/>
        </p:xfrm>
        <a:graphic>
          <a:graphicData uri="http://schemas.openxmlformats.org/drawingml/2006/table">
            <a:tbl>
              <a:tblPr/>
              <a:tblGrid>
                <a:gridCol w="3229558"/>
                <a:gridCol w="4489377"/>
                <a:gridCol w="706000"/>
              </a:tblGrid>
              <a:tr h="299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ДТП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Самара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№162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 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№177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Школа № 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Тольятти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"Школа № 13"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"Школа № 46"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"Школа № 74"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"ОЦ Галактика (ранее МБУ Школа №88)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"Школа 93"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Исаклинский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СОШ им. М.К. Овсянникова с.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Исаклы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Новокуйбышевск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ООШ №20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Кинель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-Черкасский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СОШ "ОЦ" с. Кротовка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м.р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Кинель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-Черкасский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Похвистнево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ШБОУ СОШ №3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Сызрань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СОШ № 5 г. Сызрань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ГБОУ гимназия г. Сызрань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Красноярский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СОШ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с.Красный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Яр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Жигулевск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СОШ №6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Сергиевский район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СОШ п. Кутузовский, 7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Чапаевск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СОШ № 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Борский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ГБОУ СОШ №1 ОЦ с. Борское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12427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Два и более ДТП с участием несовершеннолетних, обучающихся одной образовательной организации зафиксированы в следующих территориях: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51864"/>
            <a:ext cx="835292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671034" y="4890636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1700" b="1" dirty="0">
                <a:latin typeface="Arial Black" panose="020B0604020202020204" pitchFamily="34" charset="0"/>
                <a:cs typeface="Arial Black" panose="020B0604020202020204" pitchFamily="34" charset="0"/>
              </a:rPr>
              <a:t>8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615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2311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4272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На маршруте «Дом-школа-дом» зафиксированы в следующих территориях: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44873"/>
              </p:ext>
            </p:extLst>
          </p:nvPr>
        </p:nvGraphicFramePr>
        <p:xfrm>
          <a:off x="611560" y="861060"/>
          <a:ext cx="7488832" cy="3655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2495"/>
                <a:gridCol w="4076337"/>
              </a:tblGrid>
              <a:tr h="311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Тольятти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МБУ "Школа № 72", 4 "В" класс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Тольятти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МБУ "Школа № 1", 7 "Д"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Тольятти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МБУ "Школа № 75", 1 "В"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Тольятти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МБУ "Гимназия № 77", 1 "Г"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Новокуйбышевск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ГБОУ ООШ №20 г.о. Новокуйбышевск, 7"А"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Сызрань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ГБОУ СОШ № 19 г. Сызрань, 5 "А"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Сызрань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ДОУ № 4 ГБОУ ООШ № 7 г. Сызрань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Самара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Школа-интернат №113 г.о. Самара, 6"Б"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Самара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Школа №13 г.о. Самара, 3 «А»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Ставропольский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ГБОУ СОШ с. </a:t>
                      </a:r>
                      <a:r>
                        <a:rPr lang="ru-RU" sz="1200" dirty="0" err="1">
                          <a:effectLst/>
                        </a:rPr>
                        <a:t>Подстепки</a:t>
                      </a:r>
                      <a:r>
                        <a:rPr lang="ru-RU" sz="1200" dirty="0">
                          <a:effectLst/>
                        </a:rPr>
                        <a:t> 10 класс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6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51864"/>
            <a:ext cx="835292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A98DA2-5D02-D04B-A782-68BC3BBD6A1A}"/>
              </a:ext>
            </a:extLst>
          </p:cNvPr>
          <p:cNvSpPr txBox="1"/>
          <p:nvPr/>
        </p:nvSpPr>
        <p:spPr>
          <a:xfrm>
            <a:off x="8460432" y="4733451"/>
            <a:ext cx="472966" cy="33916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1700" b="1" dirty="0">
                <a:latin typeface="Arial Black" panose="020B0604020202020204" pitchFamily="34" charset="0"/>
                <a:cs typeface="Arial Black" panose="020B0604020202020204" pitchFamily="34" charset="0"/>
              </a:rPr>
              <a:t>9</a:t>
            </a:r>
            <a:endParaRPr lang="ru-RU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615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2311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3592"/>
            <a:ext cx="8784976" cy="426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5438</TotalTime>
  <Words>800</Words>
  <Application>Microsoft Office PowerPoint</Application>
  <PresentationFormat>Произвольный</PresentationFormat>
  <Paragraphs>176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pdain</dc:creator>
  <cp:lastModifiedBy>Пинская Елена Олеговна</cp:lastModifiedBy>
  <cp:revision>382</cp:revision>
  <dcterms:created xsi:type="dcterms:W3CDTF">2023-09-09T07:37:34Z</dcterms:created>
  <dcterms:modified xsi:type="dcterms:W3CDTF">2025-10-22T14:41:55Z</dcterms:modified>
</cp:coreProperties>
</file>