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</p:sldMasterIdLst>
  <p:notesMasterIdLst>
    <p:notesMasterId r:id="rId22"/>
  </p:notesMasterIdLst>
  <p:sldIdLst>
    <p:sldId id="877" r:id="rId3"/>
    <p:sldId id="878" r:id="rId4"/>
    <p:sldId id="879" r:id="rId5"/>
    <p:sldId id="880" r:id="rId6"/>
    <p:sldId id="881" r:id="rId7"/>
    <p:sldId id="882" r:id="rId8"/>
    <p:sldId id="883" r:id="rId9"/>
    <p:sldId id="884" r:id="rId10"/>
    <p:sldId id="885" r:id="rId11"/>
    <p:sldId id="886" r:id="rId12"/>
    <p:sldId id="887" r:id="rId13"/>
    <p:sldId id="888" r:id="rId14"/>
    <p:sldId id="889" r:id="rId15"/>
    <p:sldId id="890" r:id="rId16"/>
    <p:sldId id="794" r:id="rId17"/>
    <p:sldId id="865" r:id="rId18"/>
    <p:sldId id="770" r:id="rId19"/>
    <p:sldId id="257" r:id="rId20"/>
    <p:sldId id="8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5050"/>
    <a:srgbClr val="FFFF99"/>
    <a:srgbClr val="FF7979"/>
    <a:srgbClr val="92D050"/>
    <a:srgbClr val="265AA9"/>
    <a:srgbClr val="DEEBF7"/>
    <a:srgbClr val="EBEBEB"/>
    <a:srgbClr val="FF8F8F"/>
    <a:srgbClr val="E36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1" autoAdjust="0"/>
    <p:restoredTop sz="94422" autoAdjust="0"/>
  </p:normalViewPr>
  <p:slideViewPr>
    <p:cSldViewPr snapToGrid="0">
      <p:cViewPr>
        <p:scale>
          <a:sx n="94" d="100"/>
          <a:sy n="94" d="100"/>
        </p:scale>
        <p:origin x="-61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90891-C904-4156-94C6-F91561D75C06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8E3B4-A007-4A58-91E2-311CDF461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9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2DC9FC-826B-4658-9364-527249E57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48C20E0-59C5-4081-96BD-F3EE3865D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ECC646-FC0B-4822-AC8A-696A2E17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E200A3-9893-41BC-A0E9-C37DF400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D05D24-0F12-4D53-BF94-20898B64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60A644-2EA6-4F08-B86C-ADA5BBA9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BB7856E-1096-4F4F-A823-8700C6645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DCF877-A5BA-4414-81F6-3873D86B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27A82E-A5F4-4B5C-9E26-65C4FCA0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0F5F6CC-EB98-4D17-972A-D274FD13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0577D2F-1923-4C05-821E-525E12F71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3B98E17-FF5B-4721-85A3-AF3B6F867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EEA7CD-CB64-4D91-90E8-E60A848D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A1DA46D-D785-45CB-93D3-E245E37E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8D4121-DD58-4F45-AB76-12A1DE12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12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3FD-4EDC-4520-BEAD-EC50409A5D7A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9678-7230-45A3-ABE0-0EA45C9DA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1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3FD-4EDC-4520-BEAD-EC50409A5D7A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9678-7230-45A3-ABE0-0EA45C9DA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80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3FD-4EDC-4520-BEAD-EC50409A5D7A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9678-7230-45A3-ABE0-0EA45C9DA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430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3FD-4EDC-4520-BEAD-EC50409A5D7A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9678-7230-45A3-ABE0-0EA45C9DA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712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3FD-4EDC-4520-BEAD-EC50409A5D7A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9678-7230-45A3-ABE0-0EA45C9DA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4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3FD-4EDC-4520-BEAD-EC50409A5D7A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9678-7230-45A3-ABE0-0EA45C9DA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15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3FD-4EDC-4520-BEAD-EC50409A5D7A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9678-7230-45A3-ABE0-0EA45C9DA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960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3FD-4EDC-4520-BEAD-EC50409A5D7A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9678-7230-45A3-ABE0-0EA45C9DA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7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08A405-2B76-448B-8BAF-D3237C6A5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3C8976-FD92-4E23-930B-F5CB94DB4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C83604A-8975-48F3-8DDA-341E074C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E33AED-85A5-4933-9BCE-DEEDD29D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E87A7D2-33F8-4F03-B7A1-AEF5618D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95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3FD-4EDC-4520-BEAD-EC50409A5D7A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9678-7230-45A3-ABE0-0EA45C9DA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713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3FD-4EDC-4520-BEAD-EC50409A5D7A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9678-7230-45A3-ABE0-0EA45C9DA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332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3FD-4EDC-4520-BEAD-EC50409A5D7A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9678-7230-45A3-ABE0-0EA45C9DA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4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2D63DB-E595-425D-95E0-8E38E9F4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44B346-6C3D-4FC9-BBD4-E8E42C9B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2300E92-DDA0-433E-8E64-D971C0C8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0C512B2-0455-4F01-9CE3-CE5795F0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828A3B-0DE1-43BC-9AA8-843D86A5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4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771EF2-4808-46EA-A1AC-10AD5D883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31EE7DA-2CF6-4A74-AF3C-002A33F95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93564B1-380C-4B96-A8EC-31F0EDAA3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2583CF-38FC-4F2E-BFD0-03C88C13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2F8F1E-0C98-4E0C-9FFA-39E65135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1204550-B69A-4B67-9139-D8E79541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8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C0A0BA-0CA3-4A5D-839D-A717E687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293A3CB-DBA1-4AEF-BADB-F5AA85C22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55B906E-F5D5-4B1E-9E81-27D4C80A4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3BE29B6-25CA-41AD-8C78-34221D0BD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13DDAC8-243A-4836-AB23-ADB639836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04DD196-4250-4E01-B351-920AC488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8115795-F801-4CF5-B856-D02905D1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9CBB026-8B1E-4044-9194-F51BD8D7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2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D1FAA0-F493-4999-A6D1-7F742D1D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960F2B1-CE0F-45C0-B2F5-C13B892B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BE83EAF-92A1-4A2A-B108-6E8F29C8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CA15C73-C440-4F14-8DB3-C00F9A14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8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F89E312-64F7-47CE-991C-772B70EA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96C050D-4AF0-4F9C-AEAD-8C7A86956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146330F-77C5-4A45-B8BE-F0235342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2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612A04-AD20-45AD-ACC2-84DD5F08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821D0A-6994-4567-BA0F-DCBFA3C2C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4AC3A18-20CA-4CF1-8E25-63FE79CDA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12AF3A6-8108-469E-8D04-44CB4A4A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CBB8655-D0E2-4516-8DAE-7A97A226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5106BBB-427F-4EE5-9835-793DEE0F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0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DD1B1B-559D-43B0-A888-0F638FF4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100C0EF-3ECE-4393-80B2-EF9217BF0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07D8F39-CF13-49F6-B225-F8E09BDC0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358E2F0-7623-4A8E-9A03-4F806DD1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86A6BD7-50B1-4B4B-B582-B21AE89B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1DDFDBF-2E13-4CA4-82FA-D331297F8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2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C16295-54A7-4B6A-9BC7-00F50DA2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3241F5F-CCB9-413E-B21E-162FA1AD1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7610126-36D0-4CD9-B7F1-0424B0549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D630FDA-D3A9-4105-A528-FBA66E5BB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D6414A-76E7-485C-8B44-8945F74D4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A33FD-4EDC-4520-BEAD-EC50409A5D7A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D9678-7230-45A3-ABE0-0EA45C9DA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5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bVERtLtUTExvJA/&#1054;&#1073;%20&#1080;&#1089;&#1087;&#1086;&#1083;&#1100;&#1079;&#1086;&#1074;&#1072;&#1085;&#1080;&#1080;%20&#1075;&#1086;&#1089;&#1091;&#1076;&#1072;&#1088;&#1089;&#1090;&#1074;&#1077;&#1085;&#1085;&#1099;&#1093;%20&#1089;&#1080;&#1084;&#1074;&#1086;&#1083;&#1086;&#1074;%20&#1056;&#1086;&#1089;&#1089;&#1080;&#1081;&#1089;&#1082;&#1086;&#1081;%20&#1060;&#1077;&#1076;&#1077;&#1088;&#1072;&#1094;&#1080;&#1080;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-43217997_456239480?list=33115f21cb202955ee" TargetMode="External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video-213221936_456239034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apkpro.ru/razgovory-o-vazhnom/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rutube.ru/video/ee8c804d97f16360c1b9d366cc4803b1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rutube.ru/video/158147bcec19dfcc9ee1503f7aab01d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disk.yandex.ru/d/MQ_ioUMsu0TWZw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3290D1B-779F-8923-DA10-DDBA79E2F1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68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5D2CCDB-A8AD-BC64-B89F-9102825300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9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2B51415-114F-43B0-81C4-C153007332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98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9270B9C-F99E-6B3C-888A-9FD5C289D0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18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C253E50-6EBB-EF54-4928-7B2265BF56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38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637670AE-B184-AB56-8F3C-B85EB5D1F5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38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9668BB3-8BE6-4563-A558-E71C04DA4F00}"/>
              </a:ext>
            </a:extLst>
          </p:cNvPr>
          <p:cNvSpPr/>
          <p:nvPr/>
        </p:nvSpPr>
        <p:spPr>
          <a:xfrm>
            <a:off x="464634" y="164028"/>
            <a:ext cx="11012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ЦЕРЕМОНИЯ ПОДЪЁМА (ВЫНОСА) ГОСУДАРСТВЕННОГО ФЛАГА РОССИЙСКОЙ ФЕДЕРАЦИИ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78DB84A-70BE-4CA5-9CC8-17DB2BA9F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2146" y="2349529"/>
            <a:ext cx="3168350" cy="3455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43B8060-8426-4332-A989-8EFE4A14BAD5}"/>
              </a:ext>
            </a:extLst>
          </p:cNvPr>
          <p:cNvSpPr txBox="1"/>
          <p:nvPr/>
        </p:nvSpPr>
        <p:spPr>
          <a:xfrm>
            <a:off x="10632504" y="6408271"/>
            <a:ext cx="773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Скачать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41888EF8-28A5-47D1-8D5A-51A4BAD02417}"/>
              </a:ext>
            </a:extLst>
          </p:cNvPr>
          <p:cNvCxnSpPr>
            <a:cxnSpLocks/>
          </p:cNvCxnSpPr>
          <p:nvPr/>
        </p:nvCxnSpPr>
        <p:spPr>
          <a:xfrm>
            <a:off x="1958609" y="1503402"/>
            <a:ext cx="1" cy="384027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62971CA5-B164-4C81-BE54-B5F98210FB14}"/>
              </a:ext>
            </a:extLst>
          </p:cNvPr>
          <p:cNvSpPr/>
          <p:nvPr/>
        </p:nvSpPr>
        <p:spPr>
          <a:xfrm>
            <a:off x="1896014" y="165426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EE6B52E7-DA78-4637-AFA6-911C65E49AC1}"/>
              </a:ext>
            </a:extLst>
          </p:cNvPr>
          <p:cNvSpPr/>
          <p:nvPr/>
        </p:nvSpPr>
        <p:spPr>
          <a:xfrm>
            <a:off x="1896014" y="242088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5BA77C6E-F473-4D49-BD3F-6B0F0823E3EE}"/>
              </a:ext>
            </a:extLst>
          </p:cNvPr>
          <p:cNvSpPr/>
          <p:nvPr/>
        </p:nvSpPr>
        <p:spPr>
          <a:xfrm>
            <a:off x="1896014" y="3329677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7B30D7BA-9BF1-42F1-882F-D10346701970}"/>
              </a:ext>
            </a:extLst>
          </p:cNvPr>
          <p:cNvSpPr/>
          <p:nvPr/>
        </p:nvSpPr>
        <p:spPr>
          <a:xfrm>
            <a:off x="1896014" y="418189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9FD3B8A8-A40B-402A-BF60-7D987000C2E5}"/>
              </a:ext>
            </a:extLst>
          </p:cNvPr>
          <p:cNvSpPr/>
          <p:nvPr/>
        </p:nvSpPr>
        <p:spPr>
          <a:xfrm>
            <a:off x="1896014" y="489124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9116C2F-1463-450F-96CD-90CBBE1EE5E5}"/>
              </a:ext>
            </a:extLst>
          </p:cNvPr>
          <p:cNvSpPr txBox="1"/>
          <p:nvPr/>
        </p:nvSpPr>
        <p:spPr>
          <a:xfrm>
            <a:off x="1077571" y="975154"/>
            <a:ext cx="275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ЕЖЕНЕДЕЛЬНЫЙ ФОРМАТ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D76FD0F-01D3-4A1D-914E-D8D51D87B54E}"/>
              </a:ext>
            </a:extLst>
          </p:cNvPr>
          <p:cNvSpPr/>
          <p:nvPr/>
        </p:nvSpPr>
        <p:spPr>
          <a:xfrm>
            <a:off x="3943625" y="6275780"/>
            <a:ext cx="8112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МЕТОДИЧЕСКИЕ РЕКОМЕНДАЦИИ «Об использовании государственных символов Российской Федерации при обучении и воспитании детей и молодежи в образовательных организациях, а также организациях отдыха детей и их оздоровления»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D8C82DA4-2535-4362-8E4A-1B803C2A60B2}"/>
              </a:ext>
            </a:extLst>
          </p:cNvPr>
          <p:cNvSpPr/>
          <p:nvPr/>
        </p:nvSpPr>
        <p:spPr>
          <a:xfrm>
            <a:off x="695400" y="5652475"/>
            <a:ext cx="5178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Поднятие, как правило, осуществляется в начале недели, спуск – за час до поднятия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2C96780-D28E-4FE2-BD84-216AFBE4E4EE}"/>
              </a:ext>
            </a:extLst>
          </p:cNvPr>
          <p:cNvSpPr txBox="1"/>
          <p:nvPr/>
        </p:nvSpPr>
        <p:spPr>
          <a:xfrm>
            <a:off x="7104112" y="995601"/>
            <a:ext cx="439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ФОРМАТ ТОРЖЕСТВЕННЫХ МЕРОПРИЯТИЙ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47B58ED-C818-40C1-B469-98265793507B}"/>
              </a:ext>
            </a:extLst>
          </p:cNvPr>
          <p:cNvSpPr txBox="1"/>
          <p:nvPr/>
        </p:nvSpPr>
        <p:spPr>
          <a:xfrm>
            <a:off x="2102624" y="1266607"/>
            <a:ext cx="56057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 ученики выстраиваются на линейку / класс или группа.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недели к неделе происходит смена участников церемонии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(остальные могут участвовать в режиме видеотрансляции в кабинетах)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265AA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4864BE0-FA4D-4995-B4AB-07FE0C24AD91}"/>
              </a:ext>
            </a:extLst>
          </p:cNvPr>
          <p:cNvSpPr txBox="1"/>
          <p:nvPr/>
        </p:nvSpPr>
        <p:spPr>
          <a:xfrm>
            <a:off x="578446" y="1420495"/>
            <a:ext cx="119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МИНУТ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ПОДЪЁМА /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ВЫНОСА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74B8209-2B35-4356-8801-7E4E50E3E4BA}"/>
              </a:ext>
            </a:extLst>
          </p:cNvPr>
          <p:cNvSpPr txBox="1"/>
          <p:nvPr/>
        </p:nvSpPr>
        <p:spPr>
          <a:xfrm>
            <a:off x="2140977" y="2108625"/>
            <a:ext cx="5484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микрофон приглашаются 2 лучших ученика к флагштоку для церемонии подъёма флага (или объявляется 1 ученик, удостоенный права выноса флага)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25C82BC-D03B-4B94-9487-C717694597FA}"/>
              </a:ext>
            </a:extLst>
          </p:cNvPr>
          <p:cNvSpPr txBox="1"/>
          <p:nvPr/>
        </p:nvSpPr>
        <p:spPr>
          <a:xfrm>
            <a:off x="2102624" y="3100945"/>
            <a:ext cx="4510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микрофон объявляется о начале церемонии подъёма (выноса) государственного флага Российской Федерации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DE68EA7-5F28-41F1-868E-A5DA23379E12}"/>
              </a:ext>
            </a:extLst>
          </p:cNvPr>
          <p:cNvSpPr txBox="1"/>
          <p:nvPr/>
        </p:nvSpPr>
        <p:spPr>
          <a:xfrm>
            <a:off x="2140977" y="4005064"/>
            <a:ext cx="4510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Трансляция гимна Российской Федерации (полная или сокращенная версия)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A67A281-02C5-493B-9715-16D0B8522EE8}"/>
              </a:ext>
            </a:extLst>
          </p:cNvPr>
          <p:cNvSpPr txBox="1"/>
          <p:nvPr/>
        </p:nvSpPr>
        <p:spPr>
          <a:xfrm>
            <a:off x="2140977" y="4614227"/>
            <a:ext cx="4510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 завершении процедуры подъёма (выноса) флага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возможна трансляция в микрофон актуальных вопросов и планов на неделю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032ADE7-FE1C-420D-A42B-997243BA52D4}"/>
              </a:ext>
            </a:extLst>
          </p:cNvPr>
          <p:cNvSpPr txBox="1"/>
          <p:nvPr/>
        </p:nvSpPr>
        <p:spPr>
          <a:xfrm>
            <a:off x="574092" y="2204864"/>
            <a:ext cx="1196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МИНУТЫ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ПОДЪЁМА /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ВЫНОСА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4AB66A9-858A-4F1B-B9FA-7516C3312F5C}"/>
              </a:ext>
            </a:extLst>
          </p:cNvPr>
          <p:cNvSpPr txBox="1"/>
          <p:nvPr/>
        </p:nvSpPr>
        <p:spPr>
          <a:xfrm>
            <a:off x="557254" y="3066529"/>
            <a:ext cx="1196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МИНУТА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ПОДЪЁМА /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ВЫНОСА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C0231AC-FACD-46E8-945D-802AF93CCE43}"/>
              </a:ext>
            </a:extLst>
          </p:cNvPr>
          <p:cNvSpPr txBox="1"/>
          <p:nvPr/>
        </p:nvSpPr>
        <p:spPr>
          <a:xfrm>
            <a:off x="345678" y="4115404"/>
            <a:ext cx="1388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ПОДЪЁМ / ВЫНОС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59B59A1-4AAB-4B64-86B6-906EF8E447A5}"/>
              </a:ext>
            </a:extLst>
          </p:cNvPr>
          <p:cNvSpPr txBox="1"/>
          <p:nvPr/>
        </p:nvSpPr>
        <p:spPr>
          <a:xfrm>
            <a:off x="235758" y="4653136"/>
            <a:ext cx="1482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3-5 МИНУТ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 ПОДЪЁМА /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ВЫНОСА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7527ECA-6E21-4B2F-8201-723FD52672E4}"/>
              </a:ext>
            </a:extLst>
          </p:cNvPr>
          <p:cNvSpPr txBox="1"/>
          <p:nvPr/>
        </p:nvSpPr>
        <p:spPr>
          <a:xfrm>
            <a:off x="7896200" y="1378797"/>
            <a:ext cx="42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265AA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 проведении торжественных мероприятий, спортивных соревнований…</a:t>
            </a:r>
          </a:p>
        </p:txBody>
      </p:sp>
    </p:spTree>
    <p:extLst>
      <p:ext uri="{BB962C8B-B14F-4D97-AF65-F5344CB8AC3E}">
        <p14:creationId xmlns:p14="http://schemas.microsoft.com/office/powerpoint/2010/main" val="3330267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82F1858-539F-4D89-9259-7FE848E9E70A}"/>
              </a:ext>
            </a:extLst>
          </p:cNvPr>
          <p:cNvSpPr/>
          <p:nvPr/>
        </p:nvSpPr>
        <p:spPr>
          <a:xfrm>
            <a:off x="368553" y="255178"/>
            <a:ext cx="11012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«РАЗГОВОР О ВАЖНОМ»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9EFB8B5-9ED1-458B-8146-AD955F2A6D0F}"/>
              </a:ext>
            </a:extLst>
          </p:cNvPr>
          <p:cNvSpPr/>
          <p:nvPr/>
        </p:nvSpPr>
        <p:spPr>
          <a:xfrm>
            <a:off x="5874701" y="362279"/>
            <a:ext cx="4873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цикл еженедельных классных часов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20589EA-EA1A-47FC-B76D-B18E53B997A9}"/>
              </a:ext>
            </a:extLst>
          </p:cNvPr>
          <p:cNvSpPr/>
          <p:nvPr/>
        </p:nvSpPr>
        <p:spPr>
          <a:xfrm>
            <a:off x="636298" y="1058568"/>
            <a:ext cx="7879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Центральные темы – патриотизм и гражданское воспитание, историческое просвещение, нравственность, экология и др.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F2B6013-863C-4880-A846-A986B21FD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799" y="1914807"/>
            <a:ext cx="4008583" cy="46406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2BE624-6512-44AA-A4AA-5AC56E444091}"/>
              </a:ext>
            </a:extLst>
          </p:cNvPr>
          <p:cNvSpPr txBox="1"/>
          <p:nvPr/>
        </p:nvSpPr>
        <p:spPr>
          <a:xfrm flipH="1">
            <a:off x="636298" y="1982487"/>
            <a:ext cx="38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старт – 5 сентября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3D27FE2-B2BC-46A9-95A4-8981ABBED20D}"/>
              </a:ext>
            </a:extLst>
          </p:cNvPr>
          <p:cNvSpPr txBox="1"/>
          <p:nvPr/>
        </p:nvSpPr>
        <p:spPr>
          <a:xfrm>
            <a:off x="636298" y="2790364"/>
            <a:ext cx="7098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ru-RU" sz="2800" b="0" dirty="0"/>
              <a:t>1 раз в неделю (каждый понедельник) – </a:t>
            </a:r>
          </a:p>
          <a:p>
            <a:r>
              <a:rPr lang="ru-RU" sz="2800" b="0" dirty="0"/>
              <a:t>1-й урок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35316E3-A0A7-455C-B352-264F618F34F1}"/>
              </a:ext>
            </a:extLst>
          </p:cNvPr>
          <p:cNvSpPr txBox="1"/>
          <p:nvPr/>
        </p:nvSpPr>
        <p:spPr>
          <a:xfrm flipH="1">
            <a:off x="636298" y="3967573"/>
            <a:ext cx="38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34 часа в год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6E09951-55C9-41F5-8E91-DD27CE5A42D0}"/>
              </a:ext>
            </a:extLst>
          </p:cNvPr>
          <p:cNvSpPr txBox="1"/>
          <p:nvPr/>
        </p:nvSpPr>
        <p:spPr>
          <a:xfrm>
            <a:off x="571639" y="4743565"/>
            <a:ext cx="5893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ru-RU" sz="2800" b="0" dirty="0"/>
              <a:t>Ответственный за проведение – классный руководитель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0C32F48-F5E9-40C9-86EE-21CA3C8BE849}"/>
              </a:ext>
            </a:extLst>
          </p:cNvPr>
          <p:cNvSpPr txBox="1"/>
          <p:nvPr/>
        </p:nvSpPr>
        <p:spPr>
          <a:xfrm>
            <a:off x="8515927" y="1289695"/>
            <a:ext cx="2691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ru-RU" dirty="0"/>
              <a:t>ШКОЛА + СПО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9A411E2-A4F2-4269-87AA-082A216247E8}"/>
              </a:ext>
            </a:extLst>
          </p:cNvPr>
          <p:cNvSpPr/>
          <p:nvPr/>
        </p:nvSpPr>
        <p:spPr>
          <a:xfrm>
            <a:off x="1528112" y="592077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/>
              <a:t>«Главная идея занятий «Разговоры о важном» - формирование ценностного отношения наших школьников к нашей стране, к нашей великой России», - </a:t>
            </a:r>
            <a:r>
              <a:rPr lang="ru-RU" sz="1600" b="1" dirty="0"/>
              <a:t>Татьяна Суханова</a:t>
            </a:r>
          </a:p>
        </p:txBody>
      </p:sp>
      <p:pic>
        <p:nvPicPr>
          <p:cNvPr id="4" name="Рисунок 3" descr="Изображение выглядит как текст, знак, аптечка, коллекция карти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DFFE8A4C-9307-41B6-EAE8-EA9E40943C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1697" y="39581"/>
            <a:ext cx="784364" cy="78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92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F853C2C-DBD8-4344-8945-26546AC28C2D}"/>
              </a:ext>
            </a:extLst>
          </p:cNvPr>
          <p:cNvSpPr/>
          <p:nvPr/>
        </p:nvSpPr>
        <p:spPr>
          <a:xfrm>
            <a:off x="5566299" y="0"/>
            <a:ext cx="6187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65AA9"/>
                </a:solidFill>
              </a:rPr>
              <a:t>Организация воспитательной работы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46692B3-F121-44FD-A08D-8AB1AA8AF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4" y="32863"/>
            <a:ext cx="12088912" cy="679227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8E853DB-781B-461B-BE33-8A64B3C15DC8}"/>
              </a:ext>
            </a:extLst>
          </p:cNvPr>
          <p:cNvSpPr/>
          <p:nvPr/>
        </p:nvSpPr>
        <p:spPr>
          <a:xfrm>
            <a:off x="7256015" y="654149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3"/>
              </a:rPr>
              <a:t>https://vk.com/video-43217997_456239480?list=33115f21cb202955ee</a:t>
            </a:r>
            <a:endParaRPr lang="ru-RU" sz="1050" dirty="0"/>
          </a:p>
          <a:p>
            <a:endParaRPr lang="ru-RU" sz="105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562FACB-6E62-40BD-823D-C07B6CCA15C4}"/>
              </a:ext>
            </a:extLst>
          </p:cNvPr>
          <p:cNvSpPr/>
          <p:nvPr/>
        </p:nvSpPr>
        <p:spPr>
          <a:xfrm>
            <a:off x="2699059" y="6433770"/>
            <a:ext cx="4473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https://vk.com/video-213221936_456239034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185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474" y="214605"/>
            <a:ext cx="10502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</a:defRPr>
            </a:lvl1pPr>
          </a:lstStyle>
          <a:p>
            <a:r>
              <a:rPr lang="ru-RU" dirty="0"/>
              <a:t>ПОДГОТОВКА КЛАССНЫХ РУКОВОДИТЕЛЕЙ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04370" y="2012738"/>
            <a:ext cx="43698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https://rutube.ru/video/ee8c804d97f16360c1b9d366cc4803b1/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8134" y="1530786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20.06.2022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1045" y="1134914"/>
            <a:ext cx="6822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Разговоры о важном. Сервис для классных руководителей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8134" y="1987235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27.06.2022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370" y="1595421"/>
            <a:ext cx="7197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https://rutube.ru/video/158147bcec19dfcc9ee1503f7aab01da/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045" y="2736784"/>
            <a:ext cx="61871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 8, 15, 22 августа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очное участие классных руководителей (по желанию) в обсуждениях по итогам просмотра трансляций «Классного марафона» и решение кейсов на базе РЦ с представителем РУМО классных руководителей. Все 13 площадок образовательных округов и ИРО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on-line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подключаются для совместной работы на площадке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jazz by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163" y="5558063"/>
            <a:ext cx="10973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65AA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Сентябрь-октябрь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обучение классных руководителей в Цифровой экосистеме ДПО Академии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Минпросвещения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 58-часовой программе «Воспитательный потенциал классного часа, </a:t>
            </a: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с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одержание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«Разговоров о важном»</a:t>
            </a:r>
          </a:p>
        </p:txBody>
      </p:sp>
      <p:pic>
        <p:nvPicPr>
          <p:cNvPr id="3074" name="Picture 2" descr="https://image.pngaaa.com/560/4939560-middle.png">
            <a:extLst>
              <a:ext uri="{FF2B5EF4-FFF2-40B4-BE49-F238E27FC236}">
                <a16:creationId xmlns="" xmlns:a16="http://schemas.microsoft.com/office/drawing/2014/main" id="{BC9DC1A1-5668-4682-8FA7-287BC7AE4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998" y="1119617"/>
            <a:ext cx="500243" cy="5162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mage.pngaaa.com/560/4939560-middle.png">
            <a:extLst>
              <a:ext uri="{FF2B5EF4-FFF2-40B4-BE49-F238E27FC236}">
                <a16:creationId xmlns="" xmlns:a16="http://schemas.microsoft.com/office/drawing/2014/main" id="{5D0E534A-6BA5-4290-A8C8-494904ACA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2242" y="5502761"/>
            <a:ext cx="516008" cy="5021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37CCF85-1371-492A-A1D5-56DE192FD5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6"/>
          <a:stretch/>
        </p:blipFill>
        <p:spPr>
          <a:xfrm>
            <a:off x="273075" y="2736784"/>
            <a:ext cx="460088" cy="487686"/>
          </a:xfrm>
          <a:prstGeom prst="ellipse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9F9E456-A0A8-48B6-B7E8-0137C80931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1535" y="2415590"/>
            <a:ext cx="5157849" cy="29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24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2977D5E-8959-4B0E-945F-B964081D7FFF}"/>
              </a:ext>
            </a:extLst>
          </p:cNvPr>
          <p:cNvSpPr/>
          <p:nvPr/>
        </p:nvSpPr>
        <p:spPr>
          <a:xfrm>
            <a:off x="269288" y="138114"/>
            <a:ext cx="9886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kern="0" dirty="0">
                <a:solidFill>
                  <a:srgbClr val="265AA9"/>
                </a:solidFill>
              </a:rPr>
              <a:t>Материалы для скачивания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DC94FE3-1AEA-4EAA-9D6C-29A986AD682B}"/>
              </a:ext>
            </a:extLst>
          </p:cNvPr>
          <p:cNvSpPr/>
          <p:nvPr/>
        </p:nvSpPr>
        <p:spPr>
          <a:xfrm>
            <a:off x="1411979" y="1173888"/>
            <a:ext cx="4454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https://disk.yandex.ru/d/MQ_ioUMsu0TWZw</a:t>
            </a:r>
            <a:endParaRPr lang="ru-RU" dirty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5D8BDEF-1061-4812-B703-1E5F901A5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491" y="1719242"/>
            <a:ext cx="4117107" cy="4117107"/>
          </a:xfrm>
          <a:prstGeom prst="rect">
            <a:avLst/>
          </a:prstGeom>
        </p:spPr>
      </p:pic>
      <p:pic>
        <p:nvPicPr>
          <p:cNvPr id="1026" name="Picture 2" descr="https://www.ferra.ru/imgs/2020/10/10/18/4169902/bc51a2659dbe137caf1354e336b6e282a949f3e0.jpg">
            <a:extLst>
              <a:ext uri="{FF2B5EF4-FFF2-40B4-BE49-F238E27FC236}">
                <a16:creationId xmlns="" xmlns:a16="http://schemas.microsoft.com/office/drawing/2014/main" id="{9B8A49BF-E343-4CBC-9DF0-F32175936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1637" y="2497843"/>
            <a:ext cx="2248270" cy="206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936FE50-18CE-43CE-B16A-9DBEAB0F0A11}"/>
              </a:ext>
            </a:extLst>
          </p:cNvPr>
          <p:cNvSpPr txBox="1"/>
          <p:nvPr/>
        </p:nvSpPr>
        <p:spPr>
          <a:xfrm>
            <a:off x="1567734" y="6280727"/>
            <a:ext cx="748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Сохраните ссылку себе в заметки для последующего скачивания контента</a:t>
            </a:r>
          </a:p>
        </p:txBody>
      </p:sp>
    </p:spTree>
    <p:extLst>
      <p:ext uri="{BB962C8B-B14F-4D97-AF65-F5344CB8AC3E}">
        <p14:creationId xmlns:p14="http://schemas.microsoft.com/office/powerpoint/2010/main" val="219662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F0CB974-49B3-F3DB-2D1A-C23FA7ED48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82"/>
          <a:stretch/>
        </p:blipFill>
        <p:spPr>
          <a:xfrm>
            <a:off x="0" y="0"/>
            <a:ext cx="12192000" cy="5851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ADA538-F5C9-D74C-5390-86F8B7A3FA54}"/>
              </a:ext>
            </a:extLst>
          </p:cNvPr>
          <p:cNvSpPr txBox="1"/>
          <p:nvPr/>
        </p:nvSpPr>
        <p:spPr>
          <a:xfrm>
            <a:off x="476036" y="5794626"/>
            <a:ext cx="11239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Ответственный за формирование региональной составляющей – ИРО, зав. кафедрой: Морозов И.А., </a:t>
            </a:r>
          </a:p>
          <a:p>
            <a:r>
              <a:rPr lang="ru-RU" dirty="0"/>
              <a:t>отправка материалов в округа – </a:t>
            </a:r>
            <a:r>
              <a:rPr lang="ru-RU" i="1" dirty="0"/>
              <a:t>каждая среда</a:t>
            </a:r>
            <a:r>
              <a:rPr lang="ru-RU" dirty="0"/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Задача: назначить ответственных от округов за муниципальную составляющую.</a:t>
            </a:r>
          </a:p>
        </p:txBody>
      </p:sp>
    </p:spTree>
    <p:extLst>
      <p:ext uri="{BB962C8B-B14F-4D97-AF65-F5344CB8AC3E}">
        <p14:creationId xmlns:p14="http://schemas.microsoft.com/office/powerpoint/2010/main" val="98367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1C791A7-F209-EAE8-BFBF-828254DED4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8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3AF9B71-302C-4608-BEF9-F31B86B512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7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E4D9A6A-54F2-1C73-A457-37F2A6C065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9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EEFB5B5-AEB3-111F-9D4F-83FAA3E43E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8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ADBB9BA-627A-62EB-DCCA-AFBF2AB733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16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AA200FB-3065-FF48-3050-C5040C5E7B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56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92114C8-AFF1-187B-9E0F-10FFD8B0F0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737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4334</TotalTime>
  <Words>431</Words>
  <Application>Microsoft Office PowerPoint</Application>
  <PresentationFormat>Произвольный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User-090</dc:creator>
  <cp:lastModifiedBy>Самара</cp:lastModifiedBy>
  <cp:revision>418</cp:revision>
  <dcterms:created xsi:type="dcterms:W3CDTF">2022-06-14T13:38:37Z</dcterms:created>
  <dcterms:modified xsi:type="dcterms:W3CDTF">2022-09-05T13:24:17Z</dcterms:modified>
</cp:coreProperties>
</file>