
<file path=[Content_Types].xml><?xml version="1.0" encoding="utf-8"?>
<Types xmlns="http://schemas.openxmlformats.org/package/2006/content-types">
  <Default ContentType="image/jpeg" Extension="jpg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22" Type="http://schemas.openxmlformats.org/officeDocument/2006/relationships/slide" Target="slides/slide17.xml"/><Relationship Id="rId10" Type="http://schemas.openxmlformats.org/officeDocument/2006/relationships/slide" Target="slides/slide5.xml"/><Relationship Id="rId21" Type="http://schemas.openxmlformats.org/officeDocument/2006/relationships/slide" Target="slides/slide16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2d149aaf59aef9b8_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2d149aaf59aef9b8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2d149aaf59aef9b8_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2d149aaf59aef9b8_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2d149aaf59aef9b8_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2d149aaf59aef9b8_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2d149aaf59aef9b8_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2d149aaf59aef9b8_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83d7a6fb398c2c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83d7a6fb398c2c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83d7a6fb398c2c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83d7a6fb398c2c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83d7a6fb398c2c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83d7a6fb398c2c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83d7a6fb398c2c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83d7a6fb398c2c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83d7a6fb398c2c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83d7a6fb398c2c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34b6a861ead10f3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34b6a861ead10f3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34b6a861ead10f32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34b6a861ead10f32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4b6a861ead10f32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4b6a861ead10f32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2d149aaf59aef9b8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2d149aaf59aef9b8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2d149aaf59aef9b8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2d149aaf59aef9b8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2d149aaf59aef9b8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2d149aaf59aef9b8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2d149aaf59aef9b8_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2d149aaf59aef9b8_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2d149aaf59aef9b8_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2d149aaf59aef9b8_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dark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  <a:defRPr sz="1800">
                <a:solidFill>
                  <a:schemeClr val="lt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lt2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jpg"/><Relationship Id="rId4" Type="http://schemas.openxmlformats.org/officeDocument/2006/relationships/image" Target="../media/image15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7.jpg"/><Relationship Id="rId4" Type="http://schemas.openxmlformats.org/officeDocument/2006/relationships/image" Target="../media/image1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8.jpg"/><Relationship Id="rId4" Type="http://schemas.openxmlformats.org/officeDocument/2006/relationships/image" Target="../media/image22.jpg"/><Relationship Id="rId5" Type="http://schemas.openxmlformats.org/officeDocument/2006/relationships/image" Target="../media/image23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8.jpg"/><Relationship Id="rId4" Type="http://schemas.openxmlformats.org/officeDocument/2006/relationships/image" Target="../media/image30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7.jpg"/><Relationship Id="rId4" Type="http://schemas.openxmlformats.org/officeDocument/2006/relationships/image" Target="../media/image29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0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4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1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6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6.jpg"/><Relationship Id="rId4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gif"/><Relationship Id="rId4" Type="http://schemas.openxmlformats.org/officeDocument/2006/relationships/image" Target="../media/image7.gif"/><Relationship Id="rId5" Type="http://schemas.openxmlformats.org/officeDocument/2006/relationships/image" Target="../media/image2.gif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jpg"/><Relationship Id="rId4" Type="http://schemas.openxmlformats.org/officeDocument/2006/relationships/image" Target="../media/image3.jpg"/><Relationship Id="rId5" Type="http://schemas.openxmlformats.org/officeDocument/2006/relationships/image" Target="../media/image11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jpg"/><Relationship Id="rId4" Type="http://schemas.openxmlformats.org/officeDocument/2006/relationships/image" Target="../media/image2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9.jpg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783441" y="-119624"/>
            <a:ext cx="7577100" cy="4793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" sz="4800">
                <a:latin typeface="Times New Roman"/>
                <a:ea typeface="Times New Roman"/>
                <a:cs typeface="Times New Roman"/>
                <a:sym typeface="Times New Roman"/>
              </a:rPr>
              <a:t>Урок памяти жертв Холокоста и воинов Красной Армии, освободителей Освенцима</a:t>
            </a:r>
            <a:endParaRPr b="1" sz="4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7554050" cy="380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22"/>
          <p:cNvPicPr preferRelativeResize="0"/>
          <p:nvPr/>
        </p:nvPicPr>
        <p:blipFill rotWithShape="1">
          <a:blip r:embed="rId4">
            <a:alphaModFix/>
          </a:blip>
          <a:srcRect b="8399" l="0" r="0" t="0"/>
          <a:stretch/>
        </p:blipFill>
        <p:spPr>
          <a:xfrm>
            <a:off x="5475100" y="2986008"/>
            <a:ext cx="3668900" cy="2246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0900" y="152400"/>
            <a:ext cx="3650375" cy="2783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23"/>
          <p:cNvPicPr preferRelativeResize="0"/>
          <p:nvPr/>
        </p:nvPicPr>
        <p:blipFill rotWithShape="1">
          <a:blip r:embed="rId4">
            <a:alphaModFix/>
          </a:blip>
          <a:srcRect b="0" l="5051" r="0" t="0"/>
          <a:stretch/>
        </p:blipFill>
        <p:spPr>
          <a:xfrm>
            <a:off x="3987493" y="2078807"/>
            <a:ext cx="5156501" cy="3186225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23"/>
          <p:cNvSpPr txBox="1"/>
          <p:nvPr/>
        </p:nvSpPr>
        <p:spPr>
          <a:xfrm>
            <a:off x="3821275" y="152400"/>
            <a:ext cx="5156400" cy="187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>
                <a:solidFill>
                  <a:srgbClr val="FFFFFF"/>
                </a:solidFill>
              </a:rPr>
              <a:t>Значительную часть работы Менгеле составляли опыты над заключёнными, включая анатомирование живых младенцев; кастрация мальчиков и мужчин без использования анестетиков; подвергал женщин ударам тока высокого напряжения с целью тестирования их выносливости. Однажды он стерилизовал группу польских монахинь при помощи рентгеновского излучения.</a:t>
            </a:r>
            <a:endParaRPr b="1">
              <a:solidFill>
                <a:srgbClr val="FFFFFF"/>
              </a:solidFill>
            </a:endParaRPr>
          </a:p>
        </p:txBody>
      </p:sp>
      <p:sp>
        <p:nvSpPr>
          <p:cNvPr id="119" name="Google Shape;119;p23"/>
          <p:cNvSpPr txBox="1"/>
          <p:nvPr/>
        </p:nvSpPr>
        <p:spPr>
          <a:xfrm>
            <a:off x="348284" y="3026281"/>
            <a:ext cx="3000000" cy="60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>
                <a:solidFill>
                  <a:srgbClr val="FFFFFF"/>
                </a:solidFill>
              </a:rPr>
              <a:t>Йозеф Менгеле “Ангел Смерти”</a:t>
            </a:r>
            <a:endParaRPr b="1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1350" y="152400"/>
            <a:ext cx="4570375" cy="3339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76725" y="152400"/>
            <a:ext cx="4014875" cy="2510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666525" y="2084225"/>
            <a:ext cx="2895725" cy="2806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131;p25"/>
          <p:cNvPicPr preferRelativeResize="0"/>
          <p:nvPr/>
        </p:nvPicPr>
        <p:blipFill rotWithShape="1">
          <a:blip r:embed="rId3">
            <a:alphaModFix/>
          </a:blip>
          <a:srcRect b="33533" l="5638" r="5290" t="1967"/>
          <a:stretch/>
        </p:blipFill>
        <p:spPr>
          <a:xfrm>
            <a:off x="157625" y="198500"/>
            <a:ext cx="4592574" cy="42831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25"/>
          <p:cNvPicPr preferRelativeResize="0"/>
          <p:nvPr/>
        </p:nvPicPr>
        <p:blipFill rotWithShape="1">
          <a:blip r:embed="rId4">
            <a:alphaModFix/>
          </a:blip>
          <a:srcRect b="6168" l="5200" r="4677" t="66381"/>
          <a:stretch/>
        </p:blipFill>
        <p:spPr>
          <a:xfrm>
            <a:off x="4750192" y="1067115"/>
            <a:ext cx="4288749" cy="2090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p26"/>
          <p:cNvPicPr preferRelativeResize="0"/>
          <p:nvPr/>
        </p:nvPicPr>
        <p:blipFill rotWithShape="1">
          <a:blip r:embed="rId3">
            <a:alphaModFix/>
          </a:blip>
          <a:srcRect b="36395" l="5662" r="3013" t="2073"/>
          <a:stretch/>
        </p:blipFill>
        <p:spPr>
          <a:xfrm>
            <a:off x="137459" y="112527"/>
            <a:ext cx="4145400" cy="44688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26"/>
          <p:cNvPicPr preferRelativeResize="0"/>
          <p:nvPr/>
        </p:nvPicPr>
        <p:blipFill rotWithShape="1">
          <a:blip r:embed="rId4">
            <a:alphaModFix/>
          </a:blip>
          <a:srcRect b="8466" l="4526" r="3477" t="63272"/>
          <a:stretch/>
        </p:blipFill>
        <p:spPr>
          <a:xfrm>
            <a:off x="4282850" y="896666"/>
            <a:ext cx="4939875" cy="24279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Google Shape;143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42975" y="221514"/>
            <a:ext cx="7058025" cy="441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9350" y="281813"/>
            <a:ext cx="8145301" cy="4579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9"/>
          <p:cNvSpPr txBox="1"/>
          <p:nvPr/>
        </p:nvSpPr>
        <p:spPr>
          <a:xfrm>
            <a:off x="0" y="0"/>
            <a:ext cx="8961900" cy="145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>
                <a:solidFill>
                  <a:srgbClr val="FFFFFF"/>
                </a:solidFill>
              </a:rPr>
              <a:t>В 2010 году ФСБ рассекретило некоторые документы того времени, по которым погибших было уже 4 миллиона. Но точное количество замученных и умерших страшной смертью никто никогда не узнает — тех, кого по прибытии сразу отправляли в газовые камеры, немцы не считали. «Я никогда не знал общего числа уничтоженных и не располагал никакими возможностями установить эту цифру», — признался на Нюрнбергском процессе Рудольф Хёсс, комендант Освенцима.</a:t>
            </a:r>
            <a:endParaRPr b="1">
              <a:solidFill>
                <a:srgbClr val="FFFFFF"/>
              </a:solidFill>
            </a:endParaRPr>
          </a:p>
        </p:txBody>
      </p:sp>
      <p:pic>
        <p:nvPicPr>
          <p:cNvPr id="154" name="Google Shape;154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68895" y="1554314"/>
            <a:ext cx="6021529" cy="338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30"/>
          <p:cNvSpPr txBox="1"/>
          <p:nvPr/>
        </p:nvSpPr>
        <p:spPr>
          <a:xfrm>
            <a:off x="0" y="115650"/>
            <a:ext cx="9144000" cy="9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«Память о Холокосте необходима, чтобы наши дети никогда не были жертвами, палачами или равнодушными наблюдателями»</a:t>
            </a:r>
            <a:endParaRPr b="1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(с) Иегуда Бауэр</a:t>
            </a:r>
            <a:endParaRPr b="1">
              <a:solidFill>
                <a:srgbClr val="FFFFFF"/>
              </a:solidFill>
            </a:endParaRPr>
          </a:p>
        </p:txBody>
      </p:sp>
      <p:pic>
        <p:nvPicPr>
          <p:cNvPr id="160" name="Google Shape;160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00468" y="1050750"/>
            <a:ext cx="6394897" cy="4092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4997225" cy="3083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96374" y="1784555"/>
            <a:ext cx="4747625" cy="3358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12283" y="0"/>
            <a:ext cx="6857992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65900" y="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17760" y="2841060"/>
            <a:ext cx="3508499" cy="2302434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7"/>
          <p:cNvPicPr preferRelativeResize="0"/>
          <p:nvPr/>
        </p:nvPicPr>
        <p:blipFill rotWithShape="1">
          <a:blip r:embed="rId4">
            <a:alphaModFix/>
          </a:blip>
          <a:srcRect b="0" l="26540" r="0" t="0"/>
          <a:stretch/>
        </p:blipFill>
        <p:spPr>
          <a:xfrm>
            <a:off x="5108990" y="577906"/>
            <a:ext cx="3773711" cy="2465850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7"/>
          <p:cNvSpPr txBox="1"/>
          <p:nvPr/>
        </p:nvSpPr>
        <p:spPr>
          <a:xfrm>
            <a:off x="228493" y="181607"/>
            <a:ext cx="33396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>
                <a:solidFill>
                  <a:srgbClr val="FFFFFF"/>
                </a:solidFill>
              </a:rPr>
              <a:t>ЛАГЕРЬ ОСВЕНЦИМ I, 1944 ГОД</a:t>
            </a:r>
            <a:endParaRPr b="1">
              <a:solidFill>
                <a:srgbClr val="FFFFFF"/>
              </a:solidFill>
            </a:endParaRPr>
          </a:p>
        </p:txBody>
      </p:sp>
      <p:pic>
        <p:nvPicPr>
          <p:cNvPr id="78" name="Google Shape;78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28501" y="577900"/>
            <a:ext cx="4249875" cy="2465850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7"/>
          <p:cNvSpPr txBox="1"/>
          <p:nvPr/>
        </p:nvSpPr>
        <p:spPr>
          <a:xfrm>
            <a:off x="4572000" y="75700"/>
            <a:ext cx="4847700" cy="60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>
                <a:solidFill>
                  <a:srgbClr val="FFFFFF"/>
                </a:solidFill>
              </a:rPr>
              <a:t>ЛАГЕРЬ ОСВЕНЦИМ II (БИРКЕНАУ),</a:t>
            </a:r>
            <a:endParaRPr b="1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>
                <a:solidFill>
                  <a:srgbClr val="FFFFFF"/>
                </a:solidFill>
              </a:rPr>
              <a:t> ЛЕТО 1944 ГОДА</a:t>
            </a:r>
            <a:endParaRPr b="1">
              <a:solidFill>
                <a:srgbClr val="FFFFFF"/>
              </a:solidFill>
            </a:endParaRPr>
          </a:p>
        </p:txBody>
      </p:sp>
      <p:sp>
        <p:nvSpPr>
          <p:cNvPr id="80" name="Google Shape;80;p17"/>
          <p:cNvSpPr txBox="1"/>
          <p:nvPr/>
        </p:nvSpPr>
        <p:spPr>
          <a:xfrm>
            <a:off x="568100" y="3688236"/>
            <a:ext cx="3000000" cy="60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>
                <a:solidFill>
                  <a:srgbClr val="FFFFFF"/>
                </a:solidFill>
              </a:rPr>
              <a:t>ЛАГЕРЬ ОСВЕНЦИМ III (МОНОВИЦ), 1944 ГОД</a:t>
            </a:r>
            <a:endParaRPr b="1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38890" y="-1"/>
            <a:ext cx="5694626" cy="4270950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8"/>
          <p:cNvSpPr txBox="1"/>
          <p:nvPr/>
        </p:nvSpPr>
        <p:spPr>
          <a:xfrm>
            <a:off x="-25" y="4270950"/>
            <a:ext cx="9144000" cy="8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Труд стал еще одной формой геноцида, которую нацисты называли «уничтожение работой»</a:t>
            </a:r>
            <a:endParaRPr b="1" sz="18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2569" y="2471912"/>
            <a:ext cx="5708124" cy="2582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60700" y="568525"/>
            <a:ext cx="2997249" cy="348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00706" y="91367"/>
            <a:ext cx="4011881" cy="2254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" y="-1"/>
            <a:ext cx="6398975" cy="4001351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31278" y="2358344"/>
            <a:ext cx="4212713" cy="27851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93891" y="1860836"/>
            <a:ext cx="4750101" cy="314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21"/>
          <p:cNvPicPr preferRelativeResize="0"/>
          <p:nvPr/>
        </p:nvPicPr>
        <p:blipFill rotWithShape="1">
          <a:blip r:embed="rId4">
            <a:alphaModFix/>
          </a:blip>
          <a:srcRect b="0" l="13666" r="0" t="6226"/>
          <a:stretch/>
        </p:blipFill>
        <p:spPr>
          <a:xfrm>
            <a:off x="167675" y="205500"/>
            <a:ext cx="5052150" cy="3646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